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1" r:id="rId9"/>
    <p:sldId id="264" r:id="rId10"/>
    <p:sldId id="265" r:id="rId11"/>
    <p:sldId id="266" r:id="rId12"/>
    <p:sldId id="267" r:id="rId13"/>
    <p:sldId id="268" r:id="rId14"/>
    <p:sldId id="269" r:id="rId15"/>
    <p:sldId id="280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</p:sldIdLst>
  <p:sldSz cx="9144000" cy="5143500" type="screen16x9"/>
  <p:notesSz cx="6858000" cy="9144000"/>
  <p:embeddedFontLst>
    <p:embeddedFont>
      <p:font typeface="Montserrat" panose="020B0604020202020204" charset="0"/>
      <p:regular r:id="rId27"/>
      <p:bold r:id="rId28"/>
      <p:italic r:id="rId29"/>
      <p:boldItalic r:id="rId30"/>
    </p:embeddedFont>
    <p:embeddedFont>
      <p:font typeface="Cambria" panose="02040503050406030204" pitchFamily="18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Montserrat Light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43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44ef995b9_4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44ef995b9_4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44ef995b9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44ef995b9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44ef995b9_4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44ef995b9_4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44ef995b9_4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44ef995b9_4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44ef995b9_4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c44ef995b9_4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44ef995b9_4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44ef995b9_4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709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44ef995b9_4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44ef995b9_4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44ef995b9_4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c44ef995b9_4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44ef995b9_4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44ef995b9_4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44ef995b9_4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44ef995b9_4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44eecc74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44eecc74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2200">
                <a:latin typeface="Cambria"/>
                <a:ea typeface="Cambria"/>
                <a:cs typeface="Cambria"/>
                <a:sym typeface="Cambria"/>
              </a:rPr>
              <a:t>(&gt;22M in 2030)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c44ef995b9_4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c44ef995b9_4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44ef995b9_4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44ef995b9_4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44ef995b9_4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44ef995b9_4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44ef995b9_4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44ef995b9_4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44ef995b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44ef995b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44ef995b9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44ef995b9_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44ef995b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44ef995b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44ef995b9_4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44ef995b9_4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44eecc74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44eecc74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44ef995b9_4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44ef995b9_4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692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44ef995b9_4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44ef995b9_4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1" name="Google Shape;11;p2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gradFill>
              <a:gsLst>
                <a:gs pos="0">
                  <a:srgbClr val="00D0FF">
                    <a:alpha val="11764"/>
                    <a:alpha val="11730"/>
                  </a:srgbClr>
                </a:gs>
                <a:gs pos="100000">
                  <a:srgbClr val="00D0FF">
                    <a:alpha val="0"/>
                    <a:alpha val="1173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r>
              <a:rPr lang="fr-FR" dirty="0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1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85" name="Google Shape;85;p11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r>
              <a:rPr lang="fr-FR" dirty="0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no circles">
  <p:cSld name="BLANK_1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r>
              <a:rPr lang="fr-FR" dirty="0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AND_BODY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597960" y="2152440"/>
            <a:ext cx="82218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600"/>
              </a:spcBef>
              <a:spcAft>
                <a:spcPts val="60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r>
              <a:rPr lang="fr-FR" dirty="0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8" name="Google Shape;18;p3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600"/>
              </a:spcBef>
              <a:spcAft>
                <a:spcPts val="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r>
              <a:rPr lang="fr-FR" dirty="0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4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26" name="Google Shape;26;p4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10450" y="1593500"/>
            <a:ext cx="5783700" cy="273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810450" y="6702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r>
              <a:rPr lang="fr-FR" dirty="0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5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34" name="Google Shape;34;p5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677325" y="194150"/>
            <a:ext cx="94500" cy="819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r>
              <a:rPr lang="fr-FR" dirty="0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43" name="Google Shape;43;p6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4815605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677325" y="194150"/>
            <a:ext cx="94500" cy="819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r>
              <a:rPr lang="fr-FR" dirty="0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53" name="Google Shape;53;p7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2"/>
          </p:nvPr>
        </p:nvSpPr>
        <p:spPr>
          <a:xfrm>
            <a:off x="3414211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3"/>
          </p:nvPr>
        </p:nvSpPr>
        <p:spPr>
          <a:xfrm>
            <a:off x="5973122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0" name="Google Shape;60;p7"/>
          <p:cNvSpPr/>
          <p:nvPr/>
        </p:nvSpPr>
        <p:spPr>
          <a:xfrm>
            <a:off x="677325" y="194150"/>
            <a:ext cx="94500" cy="819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r>
              <a:rPr lang="fr-FR" dirty="0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8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64" name="Google Shape;64;p8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677325" y="194150"/>
            <a:ext cx="94500" cy="819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r>
              <a:rPr lang="fr-FR" dirty="0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9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72" name="Google Shape;72;p9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75;p9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30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r>
              <a:rPr lang="fr-FR" dirty="0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0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9" name="Google Shape;79;p10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r>
              <a:rPr lang="fr-FR" dirty="0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>
            <a:off x="0" y="1440000"/>
            <a:ext cx="9144000" cy="1645920"/>
          </a:xfrm>
          <a:prstGeom prst="rect">
            <a:avLst/>
          </a:prstGeom>
          <a:solidFill>
            <a:srgbClr val="2A3990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318600" y="1875960"/>
            <a:ext cx="8459640" cy="8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i="0" u="none" strike="noStrike" cap="non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HandRate: Heart Rate Monitoring</a:t>
            </a:r>
            <a:r>
              <a:rPr lang="fr-FR" sz="1800" b="0" i="0" u="none" strike="noStrike" cap="none"/>
              <a:t/>
            </a:r>
            <a:br>
              <a:rPr lang="fr-FR" sz="1800" b="0" i="0" u="none" strike="noStrike" cap="none"/>
            </a:br>
            <a:r>
              <a:rPr lang="fr-FR" sz="2800" b="1" i="0" u="none" strike="noStrike" cap="non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While Simply Holding a SmartPhone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0" y="3402720"/>
            <a:ext cx="9235440" cy="166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Kevin Jiokeng, Gentian Jakllari, André-Luc Beylot</a:t>
            </a:r>
            <a:r>
              <a:rPr lang="fr-FR" sz="1800" b="0" i="0" u="none" strike="noStrike" cap="none"/>
              <a:t/>
            </a:r>
            <a:br>
              <a:rPr lang="fr-FR" sz="1800" b="0" i="0" u="none" strike="noStrike" cap="none"/>
            </a:br>
            <a:r>
              <a:rPr lang="fr-FR" sz="14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IRIT/Toulouse INP-ENSEEIHT, University of Toulouse, France – Email: firstname.lastname@toulouse-inp.fr</a:t>
            </a:r>
            <a:r>
              <a:rPr lang="fr-FR" sz="1800" b="0" i="0" u="none" strike="noStrike" cap="none"/>
              <a:t/>
            </a:r>
            <a:br>
              <a:rPr lang="fr-FR" sz="1800" b="0" i="0" u="none" strike="noStrike" cap="none"/>
            </a:br>
            <a:r>
              <a:rPr lang="fr-FR" sz="14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IEEE PerCom’21 – March 25th,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l="2550" t="4673" r="2448" b="5277"/>
          <a:stretch/>
        </p:blipFill>
        <p:spPr>
          <a:xfrm>
            <a:off x="5742774" y="181440"/>
            <a:ext cx="2221920" cy="88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560" y="139680"/>
            <a:ext cx="1735560" cy="888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HandRate</a:t>
            </a:r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5719312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151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❏"/>
            </a:pPr>
            <a:r>
              <a:rPr lang="fr-FR" sz="16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Heart</a:t>
            </a: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Rate Monitoring system </a:t>
            </a:r>
            <a:r>
              <a:rPr lang="fr-FR" sz="16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with</a:t>
            </a: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phone in hand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21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❏"/>
            </a:pP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Just </a:t>
            </a:r>
            <a:r>
              <a:rPr lang="fr-FR" sz="16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takes</a:t>
            </a: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as input the </a:t>
            </a:r>
            <a:r>
              <a:rPr lang="fr-FR" sz="16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accelerometer</a:t>
            </a: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6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readings</a:t>
            </a: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to </a:t>
            </a:r>
            <a:r>
              <a:rPr lang="fr-FR" sz="16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compute</a:t>
            </a: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the </a:t>
            </a:r>
            <a:r>
              <a:rPr lang="fr-FR" sz="16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Heart</a:t>
            </a: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Rate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sz="16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3">
            <a:alphaModFix/>
          </a:blip>
          <a:srcRect l="606"/>
          <a:stretch/>
        </p:blipFill>
        <p:spPr>
          <a:xfrm>
            <a:off x="198585" y="3107652"/>
            <a:ext cx="8696033" cy="15772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10</a:t>
            </a:fld>
            <a:r>
              <a:rPr lang="fr-FR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Preprocessing</a:t>
            </a:r>
            <a:endParaRPr/>
          </a:p>
        </p:txBody>
      </p:sp>
      <p:sp>
        <p:nvSpPr>
          <p:cNvPr id="194" name="Google Shape;194;p24"/>
          <p:cNvSpPr/>
          <p:nvPr/>
        </p:nvSpPr>
        <p:spPr>
          <a:xfrm>
            <a:off x="6867700" y="2653442"/>
            <a:ext cx="2005800" cy="495000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Denoising</a:t>
            </a:r>
            <a:endParaRPr sz="18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4747743" y="2653442"/>
            <a:ext cx="2262300" cy="495000"/>
          </a:xfrm>
          <a:prstGeom prst="homePlate">
            <a:avLst>
              <a:gd name="adj" fmla="val 32030"/>
            </a:avLst>
          </a:prstGeom>
          <a:solidFill>
            <a:schemeClr val="accent5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Normalization</a:t>
            </a:r>
            <a:endParaRPr sz="18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2627701" y="2653442"/>
            <a:ext cx="2262300" cy="4950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Resampling</a:t>
            </a:r>
            <a:endParaRPr sz="18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507750" y="2653450"/>
            <a:ext cx="2291700" cy="495000"/>
          </a:xfrm>
          <a:prstGeom prst="homePlate">
            <a:avLst>
              <a:gd name="adj" fmla="val 32030"/>
            </a:avLst>
          </a:prstGeom>
          <a:solidFill>
            <a:srgbClr val="00459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Filtering</a:t>
            </a:r>
            <a:endParaRPr sz="18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0" y="2653442"/>
            <a:ext cx="682200" cy="495000"/>
          </a:xfrm>
          <a:prstGeom prst="homePlate">
            <a:avLst>
              <a:gd name="adj" fmla="val 3203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15665"/>
              </a:solidFill>
            </a:endParaRPr>
          </a:p>
        </p:txBody>
      </p:sp>
      <p:cxnSp>
        <p:nvCxnSpPr>
          <p:cNvPr id="199" name="Google Shape;199;p24"/>
          <p:cNvCxnSpPr/>
          <p:nvPr/>
        </p:nvCxnSpPr>
        <p:spPr>
          <a:xfrm rot="10800000">
            <a:off x="823178" y="2057332"/>
            <a:ext cx="0" cy="62700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00" name="Google Shape;200;p24"/>
          <p:cNvSpPr txBox="1"/>
          <p:nvPr/>
        </p:nvSpPr>
        <p:spPr>
          <a:xfrm>
            <a:off x="774675" y="1495650"/>
            <a:ext cx="20760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1279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415665"/>
                </a:solidFill>
                <a:latin typeface="Cambria"/>
                <a:ea typeface="Cambria"/>
                <a:cs typeface="Cambria"/>
                <a:sym typeface="Cambria"/>
              </a:rPr>
              <a:t>Filtering out too weak or too strong signals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1566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201" name="Google Shape;201;p24"/>
          <p:cNvCxnSpPr/>
          <p:nvPr/>
        </p:nvCxnSpPr>
        <p:spPr>
          <a:xfrm rot="10800000">
            <a:off x="5066565" y="2057332"/>
            <a:ext cx="0" cy="62700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02" name="Google Shape;202;p24"/>
          <p:cNvSpPr txBox="1"/>
          <p:nvPr/>
        </p:nvSpPr>
        <p:spPr>
          <a:xfrm>
            <a:off x="5021346" y="1360625"/>
            <a:ext cx="13524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415665"/>
                </a:solidFill>
                <a:latin typeface="Cambria"/>
                <a:ea typeface="Cambria"/>
                <a:cs typeface="Cambria"/>
                <a:sym typeface="Cambria"/>
              </a:rPr>
              <a:t>--&gt; in the range [-1, 1]</a:t>
            </a:r>
            <a:endParaRPr sz="1600">
              <a:solidFill>
                <a:srgbClr val="41566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203" name="Google Shape;203;p24"/>
          <p:cNvCxnSpPr/>
          <p:nvPr/>
        </p:nvCxnSpPr>
        <p:spPr>
          <a:xfrm rot="10800000">
            <a:off x="2955734" y="3116767"/>
            <a:ext cx="0" cy="62700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04" name="Google Shape;204;p24"/>
          <p:cNvSpPr txBox="1"/>
          <p:nvPr/>
        </p:nvSpPr>
        <p:spPr>
          <a:xfrm>
            <a:off x="2890454" y="3774658"/>
            <a:ext cx="13377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rgbClr val="415665"/>
                </a:solidFill>
                <a:latin typeface="Cambria"/>
                <a:ea typeface="Cambria"/>
                <a:cs typeface="Cambria"/>
                <a:sym typeface="Cambria"/>
              </a:rPr>
              <a:t>--&gt; </a:t>
            </a:r>
            <a:r>
              <a:rPr lang="fr-FR" sz="1600" dirty="0" err="1" smtClean="0">
                <a:solidFill>
                  <a:srgbClr val="415665"/>
                </a:solidFill>
                <a:latin typeface="Cambria"/>
                <a:ea typeface="Cambria"/>
                <a:cs typeface="Cambria"/>
                <a:sym typeface="Cambria"/>
              </a:rPr>
              <a:t>Fs</a:t>
            </a:r>
            <a:r>
              <a:rPr lang="fr-FR" sz="1600" dirty="0" smtClean="0">
                <a:solidFill>
                  <a:srgbClr val="415665"/>
                </a:solidFill>
                <a:latin typeface="Cambria"/>
                <a:ea typeface="Cambria"/>
                <a:cs typeface="Cambria"/>
                <a:sym typeface="Cambria"/>
              </a:rPr>
              <a:t> = 100Hz</a:t>
            </a:r>
            <a:endParaRPr sz="1600" dirty="0">
              <a:solidFill>
                <a:srgbClr val="41566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205" name="Google Shape;205;p24"/>
          <p:cNvCxnSpPr/>
          <p:nvPr/>
        </p:nvCxnSpPr>
        <p:spPr>
          <a:xfrm rot="10800000">
            <a:off x="7199121" y="3116767"/>
            <a:ext cx="0" cy="62700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06" name="Google Shape;206;p24"/>
          <p:cNvSpPr txBox="1"/>
          <p:nvPr/>
        </p:nvSpPr>
        <p:spPr>
          <a:xfrm>
            <a:off x="7163262" y="3774658"/>
            <a:ext cx="13377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err="1" smtClean="0">
                <a:solidFill>
                  <a:srgbClr val="415665"/>
                </a:solidFill>
                <a:latin typeface="Cambria"/>
                <a:ea typeface="Cambria"/>
                <a:cs typeface="Cambria"/>
                <a:sym typeface="Cambria"/>
              </a:rPr>
              <a:t>Reduce</a:t>
            </a:r>
            <a:r>
              <a:rPr lang="fr-FR" sz="1600" dirty="0" smtClean="0">
                <a:solidFill>
                  <a:srgbClr val="415665"/>
                </a:solidFill>
                <a:latin typeface="Cambria"/>
                <a:ea typeface="Cambria"/>
                <a:cs typeface="Cambria"/>
                <a:sym typeface="Cambria"/>
              </a:rPr>
              <a:t> noise</a:t>
            </a:r>
            <a:endParaRPr sz="1600" dirty="0">
              <a:solidFill>
                <a:srgbClr val="41566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723450" y="4292925"/>
            <a:ext cx="47367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330200" algn="l" rtl="0">
              <a:spcBef>
                <a:spcPts val="1279"/>
              </a:spcBef>
              <a:spcAft>
                <a:spcPts val="0"/>
              </a:spcAft>
              <a:buSzPts val="1600"/>
              <a:buFont typeface="Cambria"/>
              <a:buChar char="❏"/>
            </a:pPr>
            <a:r>
              <a:rPr lang="fr-FR" sz="1600" dirty="0" err="1">
                <a:latin typeface="Cambria"/>
                <a:ea typeface="Cambria"/>
                <a:cs typeface="Cambria"/>
                <a:sym typeface="Cambria"/>
              </a:rPr>
              <a:t>Applied</a:t>
            </a: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 on </a:t>
            </a:r>
            <a:r>
              <a:rPr lang="fr-FR" sz="1600" dirty="0" err="1">
                <a:latin typeface="Cambria"/>
                <a:ea typeface="Cambria"/>
                <a:cs typeface="Cambria"/>
                <a:sym typeface="Cambria"/>
              </a:rPr>
              <a:t>each</a:t>
            </a:r>
            <a:r>
              <a:rPr lang="fr-FR" sz="1600" dirty="0">
                <a:latin typeface="Cambria"/>
                <a:ea typeface="Cambria"/>
                <a:cs typeface="Cambria"/>
                <a:sym typeface="Cambria"/>
              </a:rPr>
              <a:t> of the 3 </a:t>
            </a:r>
            <a:r>
              <a:rPr lang="fr-FR" sz="1600" dirty="0" smtClean="0">
                <a:latin typeface="Cambria"/>
                <a:ea typeface="Cambria"/>
                <a:cs typeface="Cambria"/>
                <a:sym typeface="Cambria"/>
              </a:rPr>
              <a:t>axes </a:t>
            </a:r>
            <a:r>
              <a:rPr lang="fr-FR" sz="1600" dirty="0" err="1">
                <a:latin typeface="Cambria"/>
                <a:ea typeface="Cambria"/>
                <a:cs typeface="Cambria"/>
                <a:sym typeface="Cambria"/>
              </a:rPr>
              <a:t>independently</a:t>
            </a:r>
            <a:endParaRPr sz="1600" dirty="0"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41566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11</a:t>
            </a:fld>
            <a:r>
              <a:rPr lang="fr-FR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Signal Recomposition</a:t>
            </a:r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611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mbria"/>
              <a:buChar char="❏"/>
            </a:pP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Problem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: the axis </a:t>
            </a: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that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best </a:t>
            </a: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measures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the signal </a:t>
            </a: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depends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on how the user </a:t>
            </a: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holds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the phone</a:t>
            </a:r>
            <a:endParaRPr sz="14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36110" algn="l" rtl="0">
              <a:lnSpc>
                <a:spcPct val="115000"/>
              </a:lnSpc>
              <a:spcBef>
                <a:spcPts val="1585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mbria"/>
              <a:buChar char="❏"/>
            </a:pP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Two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possible </a:t>
            </a: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approaches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:</a:t>
            </a:r>
            <a:endParaRPr sz="14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864000" lvl="1" indent="-350987" algn="l" rtl="0">
              <a:spcBef>
                <a:spcPts val="127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mbria"/>
              <a:buChar char="−"/>
            </a:pP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Process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(</a:t>
            </a: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each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of the axes) + Combine (the </a:t>
            </a: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14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864000" lvl="1" indent="-350987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mbria"/>
              <a:buChar char="−"/>
            </a:pPr>
            <a:r>
              <a:rPr lang="fr-FR" sz="14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Combine (the axes) + </a:t>
            </a:r>
            <a:r>
              <a:rPr lang="fr-FR" sz="1400" b="1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Process</a:t>
            </a:r>
            <a:r>
              <a:rPr lang="fr-FR" sz="14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(the </a:t>
            </a:r>
            <a:r>
              <a:rPr lang="fr-FR" sz="1400" b="1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resulting</a:t>
            </a:r>
            <a:r>
              <a:rPr lang="fr-FR" sz="14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1D signal)</a:t>
            </a:r>
            <a:endParaRPr sz="14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36110" algn="l" rtl="0">
              <a:spcBef>
                <a:spcPts val="2015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mbria"/>
              <a:buChar char="❏"/>
            </a:pP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Choice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: Principal Component </a:t>
            </a: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Analysis</a:t>
            </a:r>
            <a:endParaRPr sz="1400" dirty="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15" name="Google Shape;21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850" y="3532961"/>
            <a:ext cx="2886989" cy="1308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0146" y="3492000"/>
            <a:ext cx="3069954" cy="13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/>
          <p:nvPr/>
        </p:nvSpPr>
        <p:spPr>
          <a:xfrm>
            <a:off x="4053957" y="4140470"/>
            <a:ext cx="569317" cy="406"/>
          </a:xfrm>
          <a:custGeom>
            <a:avLst/>
            <a:gdLst/>
            <a:ahLst/>
            <a:cxnLst/>
            <a:rect l="l" t="t" r="r" b="b"/>
            <a:pathLst>
              <a:path w="1282" h="1" extrusionOk="0">
                <a:moveTo>
                  <a:pt x="0" y="0"/>
                </a:moveTo>
                <a:lnTo>
                  <a:pt x="1281" y="0"/>
                </a:lnTo>
              </a:path>
            </a:pathLst>
          </a:custGeom>
          <a:noFill/>
          <a:ln w="38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12</a:t>
            </a:fld>
            <a:r>
              <a:rPr lang="fr-FR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Signal Recomposition</a:t>
            </a:r>
            <a:endParaRPr/>
          </a:p>
        </p:txBody>
      </p:sp>
      <p:sp>
        <p:nvSpPr>
          <p:cNvPr id="224" name="Google Shape;224;p26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1279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mbria"/>
              <a:buChar char="❏"/>
            </a:pPr>
            <a:r>
              <a:rPr lang="fr-FR" sz="1800" b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Evaluation</a:t>
            </a:r>
            <a:endParaRPr sz="1800" b="1"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30200" algn="l" rtl="0">
              <a:spcBef>
                <a:spcPts val="1279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−"/>
            </a:pPr>
            <a:r>
              <a:rPr lang="fr-FR" sz="16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105 volunteers</a:t>
            </a:r>
            <a:endParaRPr sz="16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302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−"/>
            </a:pPr>
            <a:r>
              <a:rPr lang="fr-FR" sz="16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30s per volonteer</a:t>
            </a:r>
            <a:endParaRPr sz="16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302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−"/>
            </a:pPr>
            <a:r>
              <a:rPr lang="fr-FR" sz="16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Apply PCA and compute the amount of variance retained on each dimension</a:t>
            </a:r>
            <a:endParaRPr sz="16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25" name="Google Shape;22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6525" y="3334625"/>
            <a:ext cx="3149249" cy="17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/>
          <p:nvPr/>
        </p:nvSpPr>
        <p:spPr>
          <a:xfrm>
            <a:off x="5173925" y="3714650"/>
            <a:ext cx="30627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342900" algn="l" rtl="0">
              <a:spcBef>
                <a:spcPts val="1279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mbria"/>
              <a:buChar char="●"/>
            </a:pPr>
            <a:r>
              <a:rPr lang="fr-FR" sz="1800" b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92.1% of variance retained on the first PC</a:t>
            </a:r>
            <a:endParaRPr sz="1800" b="1"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13</a:t>
            </a:fld>
            <a:r>
              <a:rPr lang="fr-FR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Signal Analysis</a:t>
            </a:r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body" idx="1"/>
          </p:nvPr>
        </p:nvSpPr>
        <p:spPr>
          <a:xfrm>
            <a:off x="726831" y="1430147"/>
            <a:ext cx="4797925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585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ambria"/>
              <a:buChar char="❏"/>
            </a:pP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Processing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500" dirty="0" smtClea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options (for the 1D signal):</a:t>
            </a:r>
            <a:endParaRPr sz="15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23850" algn="l" rtl="0">
              <a:spcBef>
                <a:spcPts val="127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mbria"/>
              <a:buChar char="−"/>
            </a:pP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Purely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in the time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domain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. But not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clear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peaks</a:t>
            </a:r>
            <a:endParaRPr sz="15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2385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mbria"/>
              <a:buChar char="−"/>
            </a:pP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Purely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in the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frequency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domain</a:t>
            </a:r>
            <a:endParaRPr sz="15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0" indent="0" algn="l" rtl="0">
              <a:spcBef>
                <a:spcPts val="1134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23850" algn="l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mbria"/>
              <a:buChar char="❏"/>
            </a:pP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Time-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frequency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approach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 sz="15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2385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mbria"/>
              <a:buChar char="−"/>
            </a:pP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Spectrogram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(Short Time Fourier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Transform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15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2385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mbria"/>
              <a:buChar char="−"/>
            </a:pPr>
            <a:r>
              <a:rPr lang="fr-FR" sz="1500" b="1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Scalogram</a:t>
            </a:r>
            <a:r>
              <a:rPr lang="fr-FR" sz="15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(</a:t>
            </a:r>
            <a:r>
              <a:rPr lang="fr-FR" sz="1500" b="1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Continuous</a:t>
            </a:r>
            <a:r>
              <a:rPr lang="fr-FR" sz="15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500" b="1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Wavelet</a:t>
            </a:r>
            <a:r>
              <a:rPr lang="fr-FR" sz="15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500" b="1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Transform</a:t>
            </a:r>
            <a:r>
              <a:rPr lang="fr-FR" sz="15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)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because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of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events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better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localized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in time</a:t>
            </a:r>
            <a:endParaRPr sz="15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34" name="Google Shape;234;p27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6267840" y="1613400"/>
            <a:ext cx="2265480" cy="15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5653225" y="3544800"/>
            <a:ext cx="3411701" cy="1322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14</a:t>
            </a:fld>
            <a:r>
              <a:rPr lang="fr-FR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/>
              <a:t>Heartbeat</a:t>
            </a:r>
            <a:r>
              <a:rPr lang="fr-FR" dirty="0" smtClean="0"/>
              <a:t> Identification</a:t>
            </a:r>
            <a:endParaRPr dirty="0"/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3">
            <a:alphaModFix/>
          </a:blip>
          <a:srcRect l="606"/>
          <a:stretch/>
        </p:blipFill>
        <p:spPr>
          <a:xfrm>
            <a:off x="135101" y="2165624"/>
            <a:ext cx="8696033" cy="15772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15</a:t>
            </a:fld>
            <a:r>
              <a:rPr lang="fr-FR" smtClean="0"/>
              <a:t>/23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Rectangle à coins arrondis 3"/>
          <p:cNvSpPr/>
          <p:nvPr/>
        </p:nvSpPr>
        <p:spPr>
          <a:xfrm>
            <a:off x="1286071" y="2126099"/>
            <a:ext cx="2879529" cy="1641995"/>
          </a:xfrm>
          <a:prstGeom prst="roundRect">
            <a:avLst>
              <a:gd name="adj" fmla="val 4123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496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93827E-7 L 0.38872 4.9382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Heartbeat Identification</a:t>
            </a:r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body" idx="1"/>
          </p:nvPr>
        </p:nvSpPr>
        <p:spPr>
          <a:xfrm>
            <a:off x="545463" y="1430147"/>
            <a:ext cx="464865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585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Char char="❏"/>
            </a:pP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Straightforward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approach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: "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flatten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" the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scalogram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by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taking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the maximum value of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each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timestep</a:t>
            </a:r>
            <a:endParaRPr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1279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−"/>
            </a:pP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Mixed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results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(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like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the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quality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of the data)</a:t>
            </a:r>
            <a:endParaRPr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5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2015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Char char="❏"/>
            </a:pPr>
            <a:r>
              <a:rPr lang="fr-FR" sz="15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Neural network:</a:t>
            </a:r>
            <a:endParaRPr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−"/>
            </a:pP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Model capable of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predicting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the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heartbeat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instant</a:t>
            </a:r>
            <a:endParaRPr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−"/>
            </a:pP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Based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on the ECG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measured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at the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same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time</a:t>
            </a:r>
            <a:endParaRPr sz="15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5373045" y="1430150"/>
            <a:ext cx="3684305" cy="122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5373045" y="3245526"/>
            <a:ext cx="3305860" cy="170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16</a:t>
            </a:fld>
            <a:r>
              <a:rPr lang="fr-FR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Heartbeat Identification</a:t>
            </a:r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❏"/>
            </a:pP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About the NN model: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127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−"/>
            </a:pP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Encoder-</a:t>
            </a: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decoder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architecture (seq2seq)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−"/>
            </a:pP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Processing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by </a:t>
            </a: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sliding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windows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of 3s (2s </a:t>
            </a: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stride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−"/>
            </a:pP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Not </a:t>
            </a: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big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model: ~ 236k </a:t>
            </a: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parameters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2015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❏"/>
            </a:pP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Combatting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dataset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imbalance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−"/>
            </a:pPr>
            <a:r>
              <a:rPr lang="fr-FR" sz="1400" dirty="0" err="1" smtClea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Weighted</a:t>
            </a:r>
            <a:r>
              <a:rPr lang="fr-FR" sz="1400" dirty="0" smtClea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loss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function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(</a:t>
            </a: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greater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weight</a:t>
            </a:r>
            <a:r>
              <a:rPr lang="fr-FR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for ‘1</a:t>
            </a:r>
            <a:r>
              <a:rPr lang="fr-FR" sz="1400" dirty="0" smtClea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’)</a:t>
            </a:r>
          </a:p>
          <a:p>
            <a:pPr lvl="1" indent="-317500">
              <a:spcBef>
                <a:spcPts val="1134"/>
              </a:spcBef>
              <a:buClr>
                <a:srgbClr val="000000"/>
              </a:buClr>
              <a:buSzPts val="1400"/>
              <a:buFont typeface="Noto Sans Symbols"/>
              <a:buChar char="−"/>
            </a:pPr>
            <a:r>
              <a:rPr lang="en-US" sz="1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Multiple ‘1’ for a single </a:t>
            </a:r>
            <a:r>
              <a:rPr lang="en-US" sz="1400" dirty="0" smtClea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peak</a:t>
            </a:r>
            <a:endParaRPr lang="en-US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29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b="18453"/>
          <a:stretch/>
        </p:blipFill>
        <p:spPr>
          <a:xfrm>
            <a:off x="5584750" y="3638675"/>
            <a:ext cx="3232439" cy="10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6900" y="1389025"/>
            <a:ext cx="1651801" cy="1957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17</a:t>
            </a:fld>
            <a:r>
              <a:rPr lang="fr-FR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title" idx="4294967295"/>
          </p:nvPr>
        </p:nvSpPr>
        <p:spPr>
          <a:xfrm>
            <a:off x="855300" y="6836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</a:rPr>
              <a:t>Outline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0" name="Google Shape;260;p30"/>
          <p:cNvSpPr/>
          <p:nvPr/>
        </p:nvSpPr>
        <p:spPr>
          <a:xfrm>
            <a:off x="168351" y="498676"/>
            <a:ext cx="663736" cy="580725"/>
          </a:xfrm>
          <a:custGeom>
            <a:avLst/>
            <a:gdLst/>
            <a:ahLst/>
            <a:cxnLst/>
            <a:rect l="l" t="t" r="r" b="b"/>
            <a:pathLst>
              <a:path w="456961" h="399811" extrusionOk="0">
                <a:moveTo>
                  <a:pt x="423386" y="38100"/>
                </a:moveTo>
                <a:lnTo>
                  <a:pt x="419576" y="34290"/>
                </a:lnTo>
                <a:cubicBezTo>
                  <a:pt x="374809" y="-11430"/>
                  <a:pt x="303371" y="-11430"/>
                  <a:pt x="259556" y="34290"/>
                </a:cubicBezTo>
                <a:lnTo>
                  <a:pt x="228124" y="67628"/>
                </a:lnTo>
                <a:lnTo>
                  <a:pt x="196691" y="35243"/>
                </a:lnTo>
                <a:cubicBezTo>
                  <a:pt x="151924" y="-10478"/>
                  <a:pt x="80486" y="-10478"/>
                  <a:pt x="36671" y="35243"/>
                </a:cubicBezTo>
                <a:lnTo>
                  <a:pt x="32861" y="38100"/>
                </a:lnTo>
                <a:cubicBezTo>
                  <a:pt x="-10954" y="83820"/>
                  <a:pt x="-10954" y="157163"/>
                  <a:pt x="32861" y="201930"/>
                </a:cubicBezTo>
                <a:lnTo>
                  <a:pt x="219551" y="396240"/>
                </a:lnTo>
                <a:cubicBezTo>
                  <a:pt x="224314" y="401003"/>
                  <a:pt x="231934" y="401003"/>
                  <a:pt x="236696" y="396240"/>
                </a:cubicBezTo>
                <a:lnTo>
                  <a:pt x="423386" y="201930"/>
                </a:lnTo>
                <a:cubicBezTo>
                  <a:pt x="468154" y="157163"/>
                  <a:pt x="468154" y="83820"/>
                  <a:pt x="423386" y="38100"/>
                </a:cubicBezTo>
                <a:close/>
                <a:moveTo>
                  <a:pt x="298609" y="214313"/>
                </a:moveTo>
                <a:cubicBezTo>
                  <a:pt x="294799" y="218123"/>
                  <a:pt x="290036" y="220028"/>
                  <a:pt x="285274" y="220028"/>
                </a:cubicBezTo>
                <a:lnTo>
                  <a:pt x="247174" y="220028"/>
                </a:lnTo>
                <a:lnTo>
                  <a:pt x="247174" y="258128"/>
                </a:lnTo>
                <a:cubicBezTo>
                  <a:pt x="247174" y="268605"/>
                  <a:pt x="238601" y="277178"/>
                  <a:pt x="228124" y="277178"/>
                </a:cubicBezTo>
                <a:cubicBezTo>
                  <a:pt x="217646" y="277178"/>
                  <a:pt x="209074" y="268605"/>
                  <a:pt x="209074" y="258128"/>
                </a:cubicBezTo>
                <a:lnTo>
                  <a:pt x="209074" y="220028"/>
                </a:lnTo>
                <a:lnTo>
                  <a:pt x="170974" y="220028"/>
                </a:lnTo>
                <a:cubicBezTo>
                  <a:pt x="160496" y="220028"/>
                  <a:pt x="151924" y="211455"/>
                  <a:pt x="151924" y="200978"/>
                </a:cubicBezTo>
                <a:cubicBezTo>
                  <a:pt x="151924" y="195263"/>
                  <a:pt x="153829" y="190500"/>
                  <a:pt x="157639" y="187643"/>
                </a:cubicBezTo>
                <a:cubicBezTo>
                  <a:pt x="161449" y="183833"/>
                  <a:pt x="166211" y="181928"/>
                  <a:pt x="170974" y="181928"/>
                </a:cubicBezTo>
                <a:lnTo>
                  <a:pt x="209074" y="181928"/>
                </a:lnTo>
                <a:lnTo>
                  <a:pt x="209074" y="143828"/>
                </a:lnTo>
                <a:cubicBezTo>
                  <a:pt x="209074" y="133350"/>
                  <a:pt x="217646" y="124778"/>
                  <a:pt x="228124" y="124778"/>
                </a:cubicBezTo>
                <a:cubicBezTo>
                  <a:pt x="233839" y="124778"/>
                  <a:pt x="238601" y="126683"/>
                  <a:pt x="241459" y="130493"/>
                </a:cubicBezTo>
                <a:cubicBezTo>
                  <a:pt x="245269" y="134303"/>
                  <a:pt x="247174" y="139065"/>
                  <a:pt x="247174" y="143828"/>
                </a:cubicBezTo>
                <a:lnTo>
                  <a:pt x="247174" y="181928"/>
                </a:lnTo>
                <a:lnTo>
                  <a:pt x="285274" y="181928"/>
                </a:lnTo>
                <a:cubicBezTo>
                  <a:pt x="295751" y="181928"/>
                  <a:pt x="304324" y="190500"/>
                  <a:pt x="304324" y="200978"/>
                </a:cubicBezTo>
                <a:cubicBezTo>
                  <a:pt x="304324" y="205740"/>
                  <a:pt x="302419" y="210503"/>
                  <a:pt x="298609" y="21431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4294967295"/>
          </p:nvPr>
        </p:nvSpPr>
        <p:spPr>
          <a:xfrm>
            <a:off x="855300" y="1456175"/>
            <a:ext cx="7085700" cy="336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Roboto"/>
              <a:buChar char="●"/>
            </a:pPr>
            <a:r>
              <a:rPr lang="fr-FR" sz="220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Introduction: Context, Existing approaches and Questions</a:t>
            </a:r>
            <a:endParaRPr sz="22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160" algn="l" rtl="0">
              <a:lnSpc>
                <a:spcPct val="115000"/>
              </a:lnSpc>
              <a:spcBef>
                <a:spcPts val="216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Roboto"/>
              <a:buChar char="●"/>
            </a:pPr>
            <a:r>
              <a:rPr lang="fr-FR" sz="220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Hand-BCG: Feasability Study</a:t>
            </a:r>
            <a:endParaRPr sz="22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160" algn="l" rtl="0">
              <a:lnSpc>
                <a:spcPct val="115000"/>
              </a:lnSpc>
              <a:spcBef>
                <a:spcPts val="216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Roboto"/>
              <a:buChar char="●"/>
            </a:pPr>
            <a:r>
              <a:rPr lang="fr-FR" sz="220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HandRate: Our System</a:t>
            </a:r>
            <a:endParaRPr sz="22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160" algn="l" rtl="0">
              <a:lnSpc>
                <a:spcPct val="115000"/>
              </a:lnSpc>
              <a:spcBef>
                <a:spcPts val="2160"/>
              </a:spcBef>
              <a:spcAft>
                <a:spcPts val="0"/>
              </a:spcAft>
              <a:buClr>
                <a:srgbClr val="FFBC00"/>
              </a:buClr>
              <a:buSzPts val="2200"/>
              <a:buFont typeface="Roboto"/>
              <a:buChar char="●"/>
            </a:pPr>
            <a:r>
              <a:rPr lang="fr-FR" sz="2200" b="1">
                <a:solidFill>
                  <a:srgbClr val="FFBC00"/>
                </a:solidFill>
                <a:latin typeface="Cambria"/>
                <a:ea typeface="Cambria"/>
                <a:cs typeface="Cambria"/>
                <a:sym typeface="Cambria"/>
              </a:rPr>
              <a:t>Performance Evaluation</a:t>
            </a:r>
            <a:endParaRPr sz="2200" b="1">
              <a:solidFill>
                <a:srgbClr val="FFBC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160" algn="l" rtl="0">
              <a:lnSpc>
                <a:spcPct val="115000"/>
              </a:lnSpc>
              <a:spcBef>
                <a:spcPts val="216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fr-FR" sz="22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sz="2800">
              <a:solidFill>
                <a:schemeClr val="lt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18</a:t>
            </a:fld>
            <a:r>
              <a:rPr lang="fr-FR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Evaluation: Setup</a:t>
            </a: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body" idx="1"/>
          </p:nvPr>
        </p:nvSpPr>
        <p:spPr>
          <a:xfrm>
            <a:off x="557813" y="1430150"/>
            <a:ext cx="3875398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❏"/>
            </a:pPr>
            <a:r>
              <a:rPr lang="fr-FR" sz="1600" b="1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The data:</a:t>
            </a:r>
            <a:endParaRPr sz="16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79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−"/>
            </a:pP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18 participants, 10+ sessions per </a:t>
            </a:r>
            <a:r>
              <a:rPr lang="fr-FR" sz="16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person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−"/>
            </a:pPr>
            <a:r>
              <a:rPr lang="fr-FR" sz="16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Fairly</a:t>
            </a: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6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varied</a:t>
            </a: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6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dataset</a:t>
            </a: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: </a:t>
            </a:r>
            <a:r>
              <a:rPr lang="fr-FR" sz="16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covers</a:t>
            </a: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the range of 54 - 106 </a:t>
            </a:r>
            <a:r>
              <a:rPr lang="fr-FR" sz="1600" dirty="0" err="1" smtClea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bpm</a:t>
            </a:r>
            <a:endParaRPr lang="fr-FR" sz="16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584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201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❏"/>
            </a:pPr>
            <a:r>
              <a:rPr lang="fr-FR" sz="1600" b="1" dirty="0" err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Two</a:t>
            </a:r>
            <a:r>
              <a:rPr lang="fr-FR" sz="1600" b="1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 versions of </a:t>
            </a:r>
            <a:r>
              <a:rPr lang="fr-FR" sz="1600" b="1" dirty="0" err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HandRate</a:t>
            </a:r>
            <a:r>
              <a:rPr lang="fr-FR" sz="1600" b="1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 sz="1600" b="1" dirty="0"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1600"/>
              <a:buFont typeface="Roboto"/>
              <a:buChar char="−"/>
            </a:pPr>
            <a:r>
              <a:rPr lang="fr-FR" sz="16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general</a:t>
            </a: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model (</a:t>
            </a:r>
            <a:r>
              <a:rPr lang="fr-FR" sz="16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HandRate</a:t>
            </a: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-g)</a:t>
            </a:r>
            <a:endParaRPr sz="16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1600"/>
              <a:buFont typeface="Roboto"/>
              <a:buChar char="−"/>
            </a:pPr>
            <a:r>
              <a:rPr lang="fr-FR" sz="16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personalized</a:t>
            </a: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model (</a:t>
            </a:r>
            <a:r>
              <a:rPr lang="fr-FR" sz="16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HandRate</a:t>
            </a:r>
            <a:r>
              <a:rPr lang="fr-FR" sz="16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-p)</a:t>
            </a:r>
            <a:endParaRPr sz="16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9" name="Google Shape;269;p31"/>
          <p:cNvSpPr txBox="1">
            <a:spLocks noGrp="1"/>
          </p:cNvSpPr>
          <p:nvPr>
            <p:ph type="body" idx="2"/>
          </p:nvPr>
        </p:nvSpPr>
        <p:spPr>
          <a:xfrm>
            <a:off x="4451317" y="1430150"/>
            <a:ext cx="4058944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8810" algn="l" rtl="0">
              <a:spcAft>
                <a:spcPts val="1200"/>
              </a:spcAft>
              <a:buClr>
                <a:schemeClr val="accent1"/>
              </a:buClr>
              <a:buSzPts val="1600"/>
              <a:buFont typeface="Roboto"/>
              <a:buChar char="❏"/>
            </a:pPr>
            <a:r>
              <a:rPr lang="fr-FR" sz="1600" b="1" dirty="0" err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Comparison</a:t>
            </a:r>
            <a:r>
              <a:rPr lang="fr-FR" sz="1600" b="1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600" b="1" dirty="0" err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with</a:t>
            </a:r>
            <a:r>
              <a:rPr lang="fr-FR" sz="1600" b="1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 sz="16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lvl="1" indent="-363687" algn="l" rtl="0">
              <a:spcBef>
                <a:spcPts val="0"/>
              </a:spcBef>
              <a:spcAft>
                <a:spcPts val="1800"/>
              </a:spcAft>
              <a:buClr>
                <a:srgbClr val="000000"/>
              </a:buClr>
              <a:buSzPts val="1600"/>
              <a:buFont typeface="Noto Sans Symbols"/>
              <a:buChar char="−"/>
            </a:pPr>
            <a:r>
              <a:rPr lang="fr-FR" sz="15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FFT-</a:t>
            </a:r>
            <a:r>
              <a:rPr lang="fr-FR" sz="1500" b="1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based</a:t>
            </a:r>
            <a:r>
              <a:rPr lang="fr-FR" sz="15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search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for the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most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active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freq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. in the FFT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spectrum</a:t>
            </a:r>
            <a:endParaRPr sz="1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lvl="1" indent="-363687" algn="l" rtl="0">
              <a:spcBef>
                <a:spcPts val="0"/>
              </a:spcBef>
              <a:spcAft>
                <a:spcPts val="1800"/>
              </a:spcAft>
              <a:buClr>
                <a:srgbClr val="000000"/>
              </a:buClr>
              <a:buSzPts val="1600"/>
              <a:buFont typeface="Noto Sans Symbols"/>
              <a:buChar char="−"/>
            </a:pPr>
            <a:r>
              <a:rPr lang="fr-FR" sz="1500" b="1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Xcorr-based</a:t>
            </a:r>
            <a:r>
              <a:rPr lang="fr-FR" sz="15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cross-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correlation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between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the signal and a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template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, and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taking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the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peaks</a:t>
            </a:r>
            <a:endParaRPr sz="15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864000" lvl="1" indent="-363687" algn="l" rtl="0">
              <a:spcBef>
                <a:spcPts val="0"/>
              </a:spcBef>
              <a:spcAft>
                <a:spcPts val="1800"/>
              </a:spcAft>
              <a:buClr>
                <a:srgbClr val="000000"/>
              </a:buClr>
              <a:buSzPts val="1600"/>
              <a:buFont typeface="Noto Sans Symbols"/>
              <a:buChar char="−"/>
            </a:pPr>
            <a:r>
              <a:rPr lang="fr-FR" sz="15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CWT-</a:t>
            </a:r>
            <a:r>
              <a:rPr lang="fr-FR" sz="1500" b="1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based</a:t>
            </a:r>
            <a:r>
              <a:rPr lang="fr-FR" sz="15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Downsampling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of the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scalogram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and </a:t>
            </a:r>
            <a:r>
              <a:rPr lang="fr-FR" sz="15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selection</a:t>
            </a:r>
            <a:r>
              <a:rPr lang="fr-FR" sz="15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of </a:t>
            </a:r>
            <a:r>
              <a:rPr lang="fr-FR" sz="1500" dirty="0" err="1" smtClea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peaks</a:t>
            </a:r>
            <a:endParaRPr lang="fr-FR" sz="1500" dirty="0" smtClean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864000" lvl="1" indent="-363687" algn="l" rtl="0">
              <a:spcBef>
                <a:spcPts val="0"/>
              </a:spcBef>
              <a:spcAft>
                <a:spcPts val="1800"/>
              </a:spcAft>
              <a:buClr>
                <a:srgbClr val="000000"/>
              </a:buClr>
              <a:buSzPts val="1600"/>
              <a:buFont typeface="Noto Sans Symbols"/>
              <a:buChar char="−"/>
            </a:pPr>
            <a:r>
              <a:rPr lang="fr-FR" sz="1500" b="1" dirty="0" err="1" smtClean="0">
                <a:solidFill>
                  <a:schemeClr val="tx1"/>
                </a:solidFill>
                <a:latin typeface="Cambria"/>
                <a:ea typeface="Cambria"/>
                <a:sym typeface="Cambria"/>
              </a:rPr>
              <a:t>Other</a:t>
            </a:r>
            <a:r>
              <a:rPr lang="fr-FR" sz="1500" b="1" dirty="0" smtClean="0">
                <a:solidFill>
                  <a:schemeClr val="tx1"/>
                </a:solidFill>
                <a:latin typeface="Cambria"/>
                <a:ea typeface="Cambria"/>
                <a:sym typeface="Cambria"/>
              </a:rPr>
              <a:t> </a:t>
            </a:r>
            <a:r>
              <a:rPr lang="fr-FR" sz="1500" b="1" dirty="0" err="1" smtClean="0">
                <a:solidFill>
                  <a:schemeClr val="tx1"/>
                </a:solidFill>
                <a:latin typeface="Cambria"/>
                <a:ea typeface="Cambria"/>
                <a:sym typeface="Cambria"/>
              </a:rPr>
              <a:t>systems</a:t>
            </a:r>
            <a:r>
              <a:rPr lang="fr-FR" sz="1500" b="1" dirty="0">
                <a:solidFill>
                  <a:schemeClr val="tx1"/>
                </a:solidFill>
                <a:latin typeface="Cambria"/>
                <a:ea typeface="Cambria"/>
                <a:sym typeface="Cambria"/>
              </a:rPr>
              <a:t> </a:t>
            </a:r>
            <a:r>
              <a:rPr lang="fr-FR" sz="1500" b="1" dirty="0" smtClean="0">
                <a:solidFill>
                  <a:schemeClr val="tx1"/>
                </a:solidFill>
                <a:latin typeface="Cambria"/>
                <a:ea typeface="Cambria"/>
                <a:sym typeface="Cambria"/>
              </a:rPr>
              <a:t>(SCG, PPG, </a:t>
            </a:r>
            <a:r>
              <a:rPr lang="fr-FR" sz="1500" b="1" dirty="0" err="1" smtClean="0">
                <a:solidFill>
                  <a:schemeClr val="tx1"/>
                </a:solidFill>
                <a:latin typeface="Cambria"/>
                <a:ea typeface="Cambria"/>
                <a:sym typeface="Cambria"/>
              </a:rPr>
              <a:t>special</a:t>
            </a:r>
            <a:r>
              <a:rPr lang="fr-FR" sz="1500" b="1" dirty="0" smtClean="0">
                <a:solidFill>
                  <a:schemeClr val="tx1"/>
                </a:solidFill>
                <a:latin typeface="Cambria"/>
                <a:ea typeface="Cambria"/>
                <a:sym typeface="Cambria"/>
              </a:rPr>
              <a:t> </a:t>
            </a:r>
            <a:r>
              <a:rPr lang="fr-FR" sz="1500" b="1" dirty="0" err="1" smtClean="0">
                <a:solidFill>
                  <a:schemeClr val="tx1"/>
                </a:solidFill>
                <a:latin typeface="Cambria"/>
                <a:ea typeface="Cambria"/>
                <a:sym typeface="Cambria"/>
              </a:rPr>
              <a:t>sensors</a:t>
            </a:r>
            <a:r>
              <a:rPr lang="fr-FR" sz="1500" b="1" dirty="0" smtClean="0">
                <a:solidFill>
                  <a:schemeClr val="tx1"/>
                </a:solidFill>
                <a:latin typeface="Cambria"/>
                <a:ea typeface="Cambria"/>
                <a:sym typeface="Cambria"/>
              </a:rPr>
              <a:t>)</a:t>
            </a:r>
          </a:p>
        </p:txBody>
      </p:sp>
      <p:pic>
        <p:nvPicPr>
          <p:cNvPr id="270" name="Google Shape;27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6625" y="1385525"/>
            <a:ext cx="2222077" cy="16666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19</a:t>
            </a:fld>
            <a:r>
              <a:rPr lang="fr-FR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1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 idx="4294967295"/>
          </p:nvPr>
        </p:nvSpPr>
        <p:spPr>
          <a:xfrm>
            <a:off x="855300" y="6836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</a:rPr>
              <a:t>Context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4294967295"/>
          </p:nvPr>
        </p:nvSpPr>
        <p:spPr>
          <a:xfrm>
            <a:off x="810450" y="1593500"/>
            <a:ext cx="6577418" cy="287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mbria"/>
              <a:buChar char="❏"/>
            </a:pPr>
            <a:r>
              <a:rPr lang="fr-FR" sz="22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Heart</a:t>
            </a:r>
            <a:r>
              <a:rPr lang="fr-FR" sz="22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Rate Monitoring: </a:t>
            </a:r>
            <a:r>
              <a:rPr lang="fr-FR" sz="22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early</a:t>
            </a:r>
            <a:r>
              <a:rPr lang="fr-FR" sz="22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identification and </a:t>
            </a:r>
            <a:r>
              <a:rPr lang="fr-FR" sz="22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prevention</a:t>
            </a:r>
            <a:r>
              <a:rPr lang="fr-FR" sz="22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of </a:t>
            </a:r>
            <a:r>
              <a:rPr lang="fr-FR" sz="22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heart</a:t>
            </a:r>
            <a:r>
              <a:rPr lang="fr-FR" sz="22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22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diseases</a:t>
            </a:r>
            <a:endParaRPr sz="22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700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⇒ Multiple </a:t>
            </a:r>
            <a:r>
              <a:rPr lang="fr-FR" sz="1700" dirty="0" err="1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medical</a:t>
            </a:r>
            <a:r>
              <a:rPr lang="fr-FR" sz="1700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700" dirty="0" err="1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devices</a:t>
            </a:r>
            <a:r>
              <a:rPr lang="fr-FR" sz="1700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 (use at </a:t>
            </a:r>
            <a:r>
              <a:rPr lang="fr-FR" sz="1700" dirty="0" err="1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hospital</a:t>
            </a:r>
            <a:r>
              <a:rPr lang="fr-FR" sz="1700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 or home)</a:t>
            </a:r>
            <a:endParaRPr sz="1700" dirty="0">
              <a:solidFill>
                <a:schemeClr val="accent5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mbria"/>
              <a:buChar char="❏"/>
            </a:pPr>
            <a:r>
              <a:rPr lang="fr-FR" sz="22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But </a:t>
            </a:r>
            <a:r>
              <a:rPr lang="fr-FR" sz="22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Cardiovascular</a:t>
            </a:r>
            <a:r>
              <a:rPr lang="fr-FR" sz="22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22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Diseases</a:t>
            </a:r>
            <a:r>
              <a:rPr lang="fr-FR" sz="22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22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still</a:t>
            </a:r>
            <a:r>
              <a:rPr lang="fr-FR" sz="22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2200" dirty="0" err="1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remain</a:t>
            </a:r>
            <a:r>
              <a:rPr lang="fr-FR" sz="22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22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the </a:t>
            </a:r>
            <a:r>
              <a:rPr lang="fr-FR" sz="22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world’s</a:t>
            </a:r>
            <a:r>
              <a:rPr lang="fr-FR" sz="22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22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leading</a:t>
            </a:r>
            <a:r>
              <a:rPr lang="fr-FR" sz="22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cause of </a:t>
            </a:r>
            <a:r>
              <a:rPr lang="fr-FR" sz="22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death</a:t>
            </a:r>
            <a:r>
              <a:rPr lang="fr-FR" sz="22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[AHA, 2018]</a:t>
            </a:r>
            <a:br>
              <a:rPr lang="fr-FR" sz="22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fr-FR" sz="1700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→ 22M+ in 2030</a:t>
            </a:r>
            <a:endParaRPr sz="1700" dirty="0">
              <a:solidFill>
                <a:schemeClr val="accent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168351" y="498676"/>
            <a:ext cx="663736" cy="580725"/>
          </a:xfrm>
          <a:custGeom>
            <a:avLst/>
            <a:gdLst/>
            <a:ahLst/>
            <a:cxnLst/>
            <a:rect l="l" t="t" r="r" b="b"/>
            <a:pathLst>
              <a:path w="456961" h="399811" extrusionOk="0">
                <a:moveTo>
                  <a:pt x="423386" y="38100"/>
                </a:moveTo>
                <a:lnTo>
                  <a:pt x="419576" y="34290"/>
                </a:lnTo>
                <a:cubicBezTo>
                  <a:pt x="374809" y="-11430"/>
                  <a:pt x="303371" y="-11430"/>
                  <a:pt x="259556" y="34290"/>
                </a:cubicBezTo>
                <a:lnTo>
                  <a:pt x="228124" y="67628"/>
                </a:lnTo>
                <a:lnTo>
                  <a:pt x="196691" y="35243"/>
                </a:lnTo>
                <a:cubicBezTo>
                  <a:pt x="151924" y="-10478"/>
                  <a:pt x="80486" y="-10478"/>
                  <a:pt x="36671" y="35243"/>
                </a:cubicBezTo>
                <a:lnTo>
                  <a:pt x="32861" y="38100"/>
                </a:lnTo>
                <a:cubicBezTo>
                  <a:pt x="-10954" y="83820"/>
                  <a:pt x="-10954" y="157163"/>
                  <a:pt x="32861" y="201930"/>
                </a:cubicBezTo>
                <a:lnTo>
                  <a:pt x="219551" y="396240"/>
                </a:lnTo>
                <a:cubicBezTo>
                  <a:pt x="224314" y="401003"/>
                  <a:pt x="231934" y="401003"/>
                  <a:pt x="236696" y="396240"/>
                </a:cubicBezTo>
                <a:lnTo>
                  <a:pt x="423386" y="201930"/>
                </a:lnTo>
                <a:cubicBezTo>
                  <a:pt x="468154" y="157163"/>
                  <a:pt x="468154" y="83820"/>
                  <a:pt x="423386" y="38100"/>
                </a:cubicBezTo>
                <a:close/>
                <a:moveTo>
                  <a:pt x="298609" y="214313"/>
                </a:moveTo>
                <a:cubicBezTo>
                  <a:pt x="294799" y="218123"/>
                  <a:pt x="290036" y="220028"/>
                  <a:pt x="285274" y="220028"/>
                </a:cubicBezTo>
                <a:lnTo>
                  <a:pt x="247174" y="220028"/>
                </a:lnTo>
                <a:lnTo>
                  <a:pt x="247174" y="258128"/>
                </a:lnTo>
                <a:cubicBezTo>
                  <a:pt x="247174" y="268605"/>
                  <a:pt x="238601" y="277178"/>
                  <a:pt x="228124" y="277178"/>
                </a:cubicBezTo>
                <a:cubicBezTo>
                  <a:pt x="217646" y="277178"/>
                  <a:pt x="209074" y="268605"/>
                  <a:pt x="209074" y="258128"/>
                </a:cubicBezTo>
                <a:lnTo>
                  <a:pt x="209074" y="220028"/>
                </a:lnTo>
                <a:lnTo>
                  <a:pt x="170974" y="220028"/>
                </a:lnTo>
                <a:cubicBezTo>
                  <a:pt x="160496" y="220028"/>
                  <a:pt x="151924" y="211455"/>
                  <a:pt x="151924" y="200978"/>
                </a:cubicBezTo>
                <a:cubicBezTo>
                  <a:pt x="151924" y="195263"/>
                  <a:pt x="153829" y="190500"/>
                  <a:pt x="157639" y="187643"/>
                </a:cubicBezTo>
                <a:cubicBezTo>
                  <a:pt x="161449" y="183833"/>
                  <a:pt x="166211" y="181928"/>
                  <a:pt x="170974" y="181928"/>
                </a:cubicBezTo>
                <a:lnTo>
                  <a:pt x="209074" y="181928"/>
                </a:lnTo>
                <a:lnTo>
                  <a:pt x="209074" y="143828"/>
                </a:lnTo>
                <a:cubicBezTo>
                  <a:pt x="209074" y="133350"/>
                  <a:pt x="217646" y="124778"/>
                  <a:pt x="228124" y="124778"/>
                </a:cubicBezTo>
                <a:cubicBezTo>
                  <a:pt x="233839" y="124778"/>
                  <a:pt x="238601" y="126683"/>
                  <a:pt x="241459" y="130493"/>
                </a:cubicBezTo>
                <a:cubicBezTo>
                  <a:pt x="245269" y="134303"/>
                  <a:pt x="247174" y="139065"/>
                  <a:pt x="247174" y="143828"/>
                </a:cubicBezTo>
                <a:lnTo>
                  <a:pt x="247174" y="181928"/>
                </a:lnTo>
                <a:lnTo>
                  <a:pt x="285274" y="181928"/>
                </a:lnTo>
                <a:cubicBezTo>
                  <a:pt x="295751" y="181928"/>
                  <a:pt x="304324" y="190500"/>
                  <a:pt x="304324" y="200978"/>
                </a:cubicBezTo>
                <a:cubicBezTo>
                  <a:pt x="304324" y="205740"/>
                  <a:pt x="302419" y="210503"/>
                  <a:pt x="298609" y="21431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</a:t>
            </a:fld>
            <a:r>
              <a:rPr lang="fr-FR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Evaluation: Results</a:t>
            </a:r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body" idx="1"/>
          </p:nvPr>
        </p:nvSpPr>
        <p:spPr>
          <a:xfrm>
            <a:off x="408079" y="1430149"/>
            <a:ext cx="4089703" cy="325049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591"/>
              </a:buClr>
              <a:buSzPts val="1400"/>
              <a:buChar char="●"/>
            </a:pPr>
            <a:r>
              <a:rPr lang="fr-FR" sz="1400" dirty="0" err="1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HandRate</a:t>
            </a:r>
            <a:r>
              <a:rPr lang="fr-FR" sz="1400" dirty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dirty="0" err="1" smtClean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performs</a:t>
            </a:r>
            <a:r>
              <a:rPr lang="fr-FR" sz="1400" dirty="0" smtClean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dirty="0" err="1" smtClean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better</a:t>
            </a:r>
            <a:r>
              <a:rPr lang="fr-FR" sz="1400" dirty="0" smtClean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 (</a:t>
            </a:r>
            <a:r>
              <a:rPr lang="fr-FR" sz="1400" dirty="0" err="1" smtClean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median</a:t>
            </a:r>
            <a:r>
              <a:rPr lang="fr-FR" sz="1400" dirty="0" smtClean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dirty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of 2.9 </a:t>
            </a:r>
            <a:r>
              <a:rPr lang="fr-FR" sz="1400" dirty="0" err="1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bpm</a:t>
            </a:r>
            <a:r>
              <a:rPr lang="fr-FR" sz="1400" dirty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r>
              <a:rPr lang="fr-FR" sz="1400" dirty="0">
                <a:solidFill>
                  <a:srgbClr val="00459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fr-FR" sz="1400" dirty="0">
                <a:solidFill>
                  <a:srgbClr val="00459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1400" dirty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And </a:t>
            </a:r>
            <a:r>
              <a:rPr lang="fr-FR" sz="1400" dirty="0" err="1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HandRate</a:t>
            </a:r>
            <a:r>
              <a:rPr lang="fr-FR" sz="1400" dirty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-p </a:t>
            </a:r>
            <a:r>
              <a:rPr lang="fr-FR" sz="1400" dirty="0" err="1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even</a:t>
            </a:r>
            <a:r>
              <a:rPr lang="fr-FR" sz="1400" dirty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 more (</a:t>
            </a:r>
            <a:r>
              <a:rPr lang="fr-FR" sz="1400" dirty="0" err="1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median</a:t>
            </a:r>
            <a:r>
              <a:rPr lang="fr-FR" sz="1400" dirty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 of 2 </a:t>
            </a:r>
            <a:r>
              <a:rPr lang="fr-FR" sz="1400" dirty="0" err="1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bpm</a:t>
            </a:r>
            <a:r>
              <a:rPr lang="fr-FR" sz="1400" dirty="0" smtClean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1400" dirty="0">
              <a:solidFill>
                <a:srgbClr val="00459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8" name="Google Shape;278;p32"/>
          <p:cNvSpPr txBox="1">
            <a:spLocks noGrp="1"/>
          </p:cNvSpPr>
          <p:nvPr>
            <p:ph type="body" idx="2"/>
          </p:nvPr>
        </p:nvSpPr>
        <p:spPr>
          <a:xfrm>
            <a:off x="4815605" y="1430150"/>
            <a:ext cx="3874974" cy="34894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591"/>
              </a:buClr>
              <a:buSzPts val="1400"/>
              <a:buFont typeface="Cambria"/>
              <a:buChar char="●"/>
            </a:pPr>
            <a:r>
              <a:rPr lang="fr-FR" sz="1400" dirty="0" err="1" smtClean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HandRate</a:t>
            </a:r>
            <a:r>
              <a:rPr lang="fr-FR" sz="1400" dirty="0" smtClean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dirty="0" err="1" smtClean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achieves</a:t>
            </a:r>
            <a:r>
              <a:rPr lang="fr-FR" sz="1400" dirty="0" smtClean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dirty="0" err="1" smtClean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results</a:t>
            </a:r>
            <a:r>
              <a:rPr lang="fr-FR" sz="1400" dirty="0" smtClean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dirty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comparable to techniques </a:t>
            </a:r>
            <a:r>
              <a:rPr lang="fr-FR" sz="1400" dirty="0" err="1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that</a:t>
            </a:r>
            <a:r>
              <a:rPr lang="fr-FR" sz="1400" dirty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dirty="0" err="1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require</a:t>
            </a:r>
            <a:r>
              <a:rPr lang="fr-FR" sz="1400" dirty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dirty="0" err="1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special</a:t>
            </a:r>
            <a:r>
              <a:rPr lang="fr-FR" sz="1400" dirty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dirty="0" err="1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sensors</a:t>
            </a:r>
            <a:r>
              <a:rPr lang="fr-FR" sz="1400" dirty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 and/or active participation</a:t>
            </a:r>
            <a:endParaRPr sz="1400" b="1" dirty="0">
              <a:solidFill>
                <a:srgbClr val="00459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79" name="Google Shape;27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700" y="1430150"/>
            <a:ext cx="3505599" cy="25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b="24494"/>
          <a:stretch/>
        </p:blipFill>
        <p:spPr>
          <a:xfrm>
            <a:off x="4634100" y="1392375"/>
            <a:ext cx="4374302" cy="20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/>
          <p:nvPr/>
        </p:nvSpPr>
        <p:spPr>
          <a:xfrm>
            <a:off x="4651353" y="3166393"/>
            <a:ext cx="4305300" cy="22755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20</a:t>
            </a:fld>
            <a:r>
              <a:rPr lang="fr-FR" smtClean="0"/>
              <a:t>/23</a:t>
            </a:r>
            <a:endParaRPr lang="fr-FR" dirty="0"/>
          </a:p>
        </p:txBody>
      </p:sp>
      <p:sp>
        <p:nvSpPr>
          <p:cNvPr id="3" name="Ellipse 2"/>
          <p:cNvSpPr/>
          <p:nvPr/>
        </p:nvSpPr>
        <p:spPr>
          <a:xfrm rot="1280277">
            <a:off x="1054930" y="1266206"/>
            <a:ext cx="464946" cy="1298589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/>
          <p:cNvCxnSpPr/>
          <p:nvPr/>
        </p:nvCxnSpPr>
        <p:spPr>
          <a:xfrm flipH="1" flipV="1">
            <a:off x="2716036" y="1620572"/>
            <a:ext cx="235391" cy="271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610582" y="1815689"/>
            <a:ext cx="81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FFT-</a:t>
            </a:r>
            <a:r>
              <a:rPr lang="fr-FR" sz="1100" dirty="0" err="1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based</a:t>
            </a:r>
            <a:endParaRPr lang="fr-FR" sz="11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 build="p"/>
      <p:bldP spid="3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Evaluation: Results</a:t>
            </a:r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591"/>
              </a:buClr>
              <a:buSzPts val="1400"/>
              <a:buFont typeface="Montserrat"/>
              <a:buChar char="●"/>
            </a:pPr>
            <a:r>
              <a:rPr lang="fr-FR" sz="1400" b="1" dirty="0" err="1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HandRate</a:t>
            </a:r>
            <a:r>
              <a:rPr lang="fr-FR" sz="1400" b="1" dirty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(-g) </a:t>
            </a:r>
            <a:r>
              <a:rPr lang="fr-FR" sz="1400" b="1" dirty="0" err="1" smtClean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performs</a:t>
            </a:r>
            <a:r>
              <a:rPr lang="fr-FR" sz="1400" b="1" dirty="0" smtClean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b="1" dirty="0" err="1" smtClean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well</a:t>
            </a:r>
            <a:r>
              <a:rPr lang="fr-FR" sz="1400" b="1" dirty="0" smtClean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 in </a:t>
            </a:r>
            <a:r>
              <a:rPr lang="fr-FR" sz="1400" b="1" dirty="0" err="1" smtClean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different</a:t>
            </a:r>
            <a:r>
              <a:rPr lang="fr-FR" sz="1400" b="1" dirty="0" smtClean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b="1" dirty="0" err="1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experimental</a:t>
            </a:r>
            <a:r>
              <a:rPr lang="fr-FR" sz="1400" b="1" dirty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 conditions</a:t>
            </a:r>
            <a:endParaRPr sz="1400" b="1" dirty="0">
              <a:solidFill>
                <a:srgbClr val="00459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459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459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459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459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459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459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459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459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459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459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459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17500" algn="l" rtl="0">
              <a:spcBef>
                <a:spcPts val="1417"/>
              </a:spcBef>
              <a:spcAft>
                <a:spcPts val="0"/>
              </a:spcAft>
              <a:buClr>
                <a:srgbClr val="004591"/>
              </a:buClr>
              <a:buSzPts val="1400"/>
              <a:buFont typeface="Cambria"/>
              <a:buChar char="●"/>
            </a:pPr>
            <a:r>
              <a:rPr lang="fr-FR" sz="1400" dirty="0" smtClean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And </a:t>
            </a:r>
            <a:r>
              <a:rPr lang="fr-FR" sz="1400" dirty="0" err="1" smtClean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runs</a:t>
            </a:r>
            <a:r>
              <a:rPr lang="fr-FR" sz="1400" dirty="0" smtClean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dirty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in real time (~200ms of </a:t>
            </a:r>
            <a:r>
              <a:rPr lang="fr-FR" sz="1400" dirty="0" err="1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processing</a:t>
            </a:r>
            <a:r>
              <a:rPr lang="fr-FR" sz="1400" dirty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 time </a:t>
            </a:r>
            <a:r>
              <a:rPr lang="fr-FR" sz="1400" dirty="0" err="1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every</a:t>
            </a:r>
            <a:r>
              <a:rPr lang="fr-FR" sz="1400" dirty="0">
                <a:solidFill>
                  <a:srgbClr val="004591"/>
                </a:solidFill>
                <a:latin typeface="Cambria"/>
                <a:ea typeface="Cambria"/>
                <a:cs typeface="Cambria"/>
                <a:sym typeface="Cambria"/>
              </a:rPr>
              <a:t> 2 seconds)</a:t>
            </a:r>
            <a:endParaRPr sz="1400" dirty="0">
              <a:solidFill>
                <a:srgbClr val="00459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89" name="Google Shape;289;p33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083900" y="1889243"/>
            <a:ext cx="1975888" cy="216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3"/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3404441" y="1878500"/>
            <a:ext cx="1992462" cy="218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3"/>
          <p:cNvPicPr preferRelativeResize="0"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5614605" y="1889243"/>
            <a:ext cx="2842319" cy="20280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21</a:t>
            </a:fld>
            <a:r>
              <a:rPr lang="fr-FR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>
            <a:spLocks noGrp="1"/>
          </p:cNvSpPr>
          <p:nvPr>
            <p:ph type="title" idx="4294967295"/>
          </p:nvPr>
        </p:nvSpPr>
        <p:spPr>
          <a:xfrm>
            <a:off x="855300" y="6836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</a:rPr>
              <a:t>Outline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8" name="Google Shape;298;p34"/>
          <p:cNvSpPr/>
          <p:nvPr/>
        </p:nvSpPr>
        <p:spPr>
          <a:xfrm>
            <a:off x="168351" y="498676"/>
            <a:ext cx="663736" cy="580725"/>
          </a:xfrm>
          <a:custGeom>
            <a:avLst/>
            <a:gdLst/>
            <a:ahLst/>
            <a:cxnLst/>
            <a:rect l="l" t="t" r="r" b="b"/>
            <a:pathLst>
              <a:path w="456961" h="399811" extrusionOk="0">
                <a:moveTo>
                  <a:pt x="423386" y="38100"/>
                </a:moveTo>
                <a:lnTo>
                  <a:pt x="419576" y="34290"/>
                </a:lnTo>
                <a:cubicBezTo>
                  <a:pt x="374809" y="-11430"/>
                  <a:pt x="303371" y="-11430"/>
                  <a:pt x="259556" y="34290"/>
                </a:cubicBezTo>
                <a:lnTo>
                  <a:pt x="228124" y="67628"/>
                </a:lnTo>
                <a:lnTo>
                  <a:pt x="196691" y="35243"/>
                </a:lnTo>
                <a:cubicBezTo>
                  <a:pt x="151924" y="-10478"/>
                  <a:pt x="80486" y="-10478"/>
                  <a:pt x="36671" y="35243"/>
                </a:cubicBezTo>
                <a:lnTo>
                  <a:pt x="32861" y="38100"/>
                </a:lnTo>
                <a:cubicBezTo>
                  <a:pt x="-10954" y="83820"/>
                  <a:pt x="-10954" y="157163"/>
                  <a:pt x="32861" y="201930"/>
                </a:cubicBezTo>
                <a:lnTo>
                  <a:pt x="219551" y="396240"/>
                </a:lnTo>
                <a:cubicBezTo>
                  <a:pt x="224314" y="401003"/>
                  <a:pt x="231934" y="401003"/>
                  <a:pt x="236696" y="396240"/>
                </a:cubicBezTo>
                <a:lnTo>
                  <a:pt x="423386" y="201930"/>
                </a:lnTo>
                <a:cubicBezTo>
                  <a:pt x="468154" y="157163"/>
                  <a:pt x="468154" y="83820"/>
                  <a:pt x="423386" y="38100"/>
                </a:cubicBezTo>
                <a:close/>
                <a:moveTo>
                  <a:pt x="298609" y="214313"/>
                </a:moveTo>
                <a:cubicBezTo>
                  <a:pt x="294799" y="218123"/>
                  <a:pt x="290036" y="220028"/>
                  <a:pt x="285274" y="220028"/>
                </a:cubicBezTo>
                <a:lnTo>
                  <a:pt x="247174" y="220028"/>
                </a:lnTo>
                <a:lnTo>
                  <a:pt x="247174" y="258128"/>
                </a:lnTo>
                <a:cubicBezTo>
                  <a:pt x="247174" y="268605"/>
                  <a:pt x="238601" y="277178"/>
                  <a:pt x="228124" y="277178"/>
                </a:cubicBezTo>
                <a:cubicBezTo>
                  <a:pt x="217646" y="277178"/>
                  <a:pt x="209074" y="268605"/>
                  <a:pt x="209074" y="258128"/>
                </a:cubicBezTo>
                <a:lnTo>
                  <a:pt x="209074" y="220028"/>
                </a:lnTo>
                <a:lnTo>
                  <a:pt x="170974" y="220028"/>
                </a:lnTo>
                <a:cubicBezTo>
                  <a:pt x="160496" y="220028"/>
                  <a:pt x="151924" y="211455"/>
                  <a:pt x="151924" y="200978"/>
                </a:cubicBezTo>
                <a:cubicBezTo>
                  <a:pt x="151924" y="195263"/>
                  <a:pt x="153829" y="190500"/>
                  <a:pt x="157639" y="187643"/>
                </a:cubicBezTo>
                <a:cubicBezTo>
                  <a:pt x="161449" y="183833"/>
                  <a:pt x="166211" y="181928"/>
                  <a:pt x="170974" y="181928"/>
                </a:cubicBezTo>
                <a:lnTo>
                  <a:pt x="209074" y="181928"/>
                </a:lnTo>
                <a:lnTo>
                  <a:pt x="209074" y="143828"/>
                </a:lnTo>
                <a:cubicBezTo>
                  <a:pt x="209074" y="133350"/>
                  <a:pt x="217646" y="124778"/>
                  <a:pt x="228124" y="124778"/>
                </a:cubicBezTo>
                <a:cubicBezTo>
                  <a:pt x="233839" y="124778"/>
                  <a:pt x="238601" y="126683"/>
                  <a:pt x="241459" y="130493"/>
                </a:cubicBezTo>
                <a:cubicBezTo>
                  <a:pt x="245269" y="134303"/>
                  <a:pt x="247174" y="139065"/>
                  <a:pt x="247174" y="143828"/>
                </a:cubicBezTo>
                <a:lnTo>
                  <a:pt x="247174" y="181928"/>
                </a:lnTo>
                <a:lnTo>
                  <a:pt x="285274" y="181928"/>
                </a:lnTo>
                <a:cubicBezTo>
                  <a:pt x="295751" y="181928"/>
                  <a:pt x="304324" y="190500"/>
                  <a:pt x="304324" y="200978"/>
                </a:cubicBezTo>
                <a:cubicBezTo>
                  <a:pt x="304324" y="205740"/>
                  <a:pt x="302419" y="210503"/>
                  <a:pt x="298609" y="21431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4"/>
          <p:cNvSpPr txBox="1">
            <a:spLocks noGrp="1"/>
          </p:cNvSpPr>
          <p:nvPr>
            <p:ph type="body" idx="4294967295"/>
          </p:nvPr>
        </p:nvSpPr>
        <p:spPr>
          <a:xfrm>
            <a:off x="855300" y="1456175"/>
            <a:ext cx="7085700" cy="336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Roboto"/>
              <a:buChar char="●"/>
            </a:pPr>
            <a:r>
              <a:rPr lang="fr-FR" sz="220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Introduction: Context, Existing approaches and Questions</a:t>
            </a:r>
            <a:endParaRPr sz="22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160" algn="l" rtl="0">
              <a:lnSpc>
                <a:spcPct val="115000"/>
              </a:lnSpc>
              <a:spcBef>
                <a:spcPts val="216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Roboto"/>
              <a:buChar char="●"/>
            </a:pPr>
            <a:r>
              <a:rPr lang="fr-FR" sz="220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Hand-BCG: Feasability Study</a:t>
            </a:r>
            <a:endParaRPr sz="22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160" algn="l" rtl="0">
              <a:lnSpc>
                <a:spcPct val="115000"/>
              </a:lnSpc>
              <a:spcBef>
                <a:spcPts val="216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Roboto"/>
              <a:buChar char="●"/>
            </a:pPr>
            <a:r>
              <a:rPr lang="fr-FR" sz="220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HandRate: Our System</a:t>
            </a:r>
            <a:endParaRPr sz="22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160" algn="l" rtl="0">
              <a:lnSpc>
                <a:spcPct val="115000"/>
              </a:lnSpc>
              <a:spcBef>
                <a:spcPts val="216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Roboto"/>
              <a:buChar char="●"/>
            </a:pPr>
            <a:r>
              <a:rPr lang="fr-FR" sz="220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Performance Evaluation</a:t>
            </a:r>
            <a:endParaRPr sz="22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160" algn="l" rtl="0">
              <a:lnSpc>
                <a:spcPct val="115000"/>
              </a:lnSpc>
              <a:spcBef>
                <a:spcPts val="216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fr-FR" sz="2200" b="1">
                <a:solidFill>
                  <a:srgbClr val="FFBC00"/>
                </a:solidFill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sz="2800">
              <a:solidFill>
                <a:schemeClr val="lt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22</a:t>
            </a:fld>
            <a:r>
              <a:rPr lang="fr-FR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 idx="4294967295"/>
          </p:nvPr>
        </p:nvSpPr>
        <p:spPr>
          <a:xfrm>
            <a:off x="855300" y="6074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</a:rPr>
              <a:t>Conclusion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6" name="Google Shape;316;p36"/>
          <p:cNvSpPr txBox="1">
            <a:spLocks noGrp="1"/>
          </p:cNvSpPr>
          <p:nvPr>
            <p:ph type="body" idx="4294967295"/>
          </p:nvPr>
        </p:nvSpPr>
        <p:spPr>
          <a:xfrm>
            <a:off x="635924" y="1353950"/>
            <a:ext cx="5448005" cy="352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Roboto"/>
              <a:buChar char="❏"/>
            </a:pPr>
            <a:r>
              <a:rPr lang="fr-FR" sz="1500" b="1" dirty="0" err="1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Heart</a:t>
            </a:r>
            <a:r>
              <a:rPr lang="fr-FR" sz="1500" b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 rate monitoring system </a:t>
            </a:r>
            <a:r>
              <a:rPr lang="fr-FR" sz="1500" b="1" dirty="0" err="1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with</a:t>
            </a:r>
            <a:r>
              <a:rPr lang="fr-FR" sz="1500" b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 a phone in hand</a:t>
            </a:r>
            <a:endParaRPr sz="15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lvl="1" indent="-357337" algn="l" rtl="0">
              <a:lnSpc>
                <a:spcPct val="100000"/>
              </a:lnSpc>
              <a:spcBef>
                <a:spcPts val="1279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−"/>
            </a:pPr>
            <a:r>
              <a:rPr lang="fr-FR" sz="15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Feasibility</a:t>
            </a:r>
            <a:r>
              <a:rPr lang="fr-FR" sz="15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5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study</a:t>
            </a:r>
            <a:endParaRPr sz="15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lvl="1" indent="-357337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−"/>
            </a:pPr>
            <a:r>
              <a:rPr lang="fr-FR" sz="15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Design of a system to </a:t>
            </a:r>
            <a:r>
              <a:rPr lang="fr-FR" sz="15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perform</a:t>
            </a:r>
            <a:r>
              <a:rPr lang="fr-FR" sz="15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5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this</a:t>
            </a:r>
            <a:r>
              <a:rPr lang="fr-FR" sz="15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5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task</a:t>
            </a:r>
            <a:endParaRPr sz="15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lvl="1" indent="-357337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−"/>
            </a:pPr>
            <a:r>
              <a:rPr lang="fr-FR" sz="15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Performance </a:t>
            </a:r>
            <a:r>
              <a:rPr lang="fr-FR" sz="15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evaluation</a:t>
            </a:r>
            <a:r>
              <a:rPr lang="fr-FR" sz="15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500" i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- </a:t>
            </a:r>
            <a:r>
              <a:rPr lang="fr-FR" sz="1500" i="1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Error</a:t>
            </a:r>
            <a:r>
              <a:rPr lang="fr-FR" sz="1500" i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comparable to </a:t>
            </a:r>
            <a:r>
              <a:rPr lang="fr-FR" sz="1500" i="1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other</a:t>
            </a:r>
            <a:r>
              <a:rPr lang="fr-FR" sz="1500" i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techniques and </a:t>
            </a:r>
            <a:r>
              <a:rPr lang="fr-FR" sz="1500" i="1" dirty="0" err="1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performs</a:t>
            </a:r>
            <a:r>
              <a:rPr lang="fr-FR" sz="1500" i="1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500" i="1" dirty="0" err="1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well</a:t>
            </a:r>
            <a:r>
              <a:rPr lang="fr-FR" sz="1500" i="1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500" i="1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under</a:t>
            </a:r>
            <a:r>
              <a:rPr lang="fr-FR" sz="1500" i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500" i="1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different</a:t>
            </a:r>
            <a:r>
              <a:rPr lang="fr-FR" sz="1500" i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500" i="1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experimental</a:t>
            </a:r>
            <a:r>
              <a:rPr lang="fr-FR" sz="1500" i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conditions</a:t>
            </a:r>
            <a:endParaRPr sz="1500" i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46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Roboto"/>
              <a:buChar char="❏"/>
            </a:pPr>
            <a:r>
              <a:rPr lang="fr-FR" sz="1500" b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Future </a:t>
            </a:r>
            <a:r>
              <a:rPr lang="fr-FR" sz="1500" b="1" dirty="0" err="1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work</a:t>
            </a:r>
            <a:endParaRPr sz="15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lvl="1" indent="-357337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−"/>
            </a:pPr>
            <a:r>
              <a:rPr lang="fr-FR" sz="15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More diverse </a:t>
            </a:r>
            <a:r>
              <a:rPr lang="fr-FR" sz="15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data </a:t>
            </a:r>
            <a:r>
              <a:rPr lang="fr-FR" sz="15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collection and </a:t>
            </a:r>
            <a:r>
              <a:rPr lang="fr-FR" sz="1500" dirty="0" err="1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evaluation</a:t>
            </a:r>
            <a:r>
              <a:rPr lang="fr-FR" sz="15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5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(large </a:t>
            </a:r>
            <a:r>
              <a:rPr lang="fr-FR" sz="15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period</a:t>
            </a:r>
            <a:r>
              <a:rPr lang="fr-FR" sz="15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of time in </a:t>
            </a:r>
            <a:r>
              <a:rPr lang="fr-FR" sz="15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daily</a:t>
            </a:r>
            <a:r>
              <a:rPr lang="fr-FR" sz="15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life, phone </a:t>
            </a:r>
            <a:r>
              <a:rPr lang="fr-FR" sz="15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models</a:t>
            </a:r>
            <a:r>
              <a:rPr lang="fr-FR" sz="15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, non-</a:t>
            </a:r>
            <a:r>
              <a:rPr lang="fr-FR" sz="15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healthy</a:t>
            </a:r>
            <a:r>
              <a:rPr lang="fr-FR" sz="15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5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subjects</a:t>
            </a:r>
            <a:r>
              <a:rPr lang="fr-FR" sz="15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15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23</a:t>
            </a:fld>
            <a:r>
              <a:rPr lang="fr-FR" smtClean="0"/>
              <a:t>/23</a:t>
            </a:r>
            <a:endParaRPr lang="fr-FR" dirty="0"/>
          </a:p>
        </p:txBody>
      </p:sp>
      <p:grpSp>
        <p:nvGrpSpPr>
          <p:cNvPr id="317" name="Google Shape;317;p36"/>
          <p:cNvGrpSpPr/>
          <p:nvPr/>
        </p:nvGrpSpPr>
        <p:grpSpPr>
          <a:xfrm>
            <a:off x="6521250" y="1560575"/>
            <a:ext cx="3180824" cy="3608650"/>
            <a:chOff x="6572700" y="1148750"/>
            <a:chExt cx="3180824" cy="3608650"/>
          </a:xfrm>
        </p:grpSpPr>
        <p:pic>
          <p:nvPicPr>
            <p:cNvPr id="318" name="Google Shape;318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02550" y="1210625"/>
              <a:ext cx="1324500" cy="2796000"/>
            </a:xfrm>
            <a:prstGeom prst="roundRect">
              <a:avLst>
                <a:gd name="adj" fmla="val 8647"/>
              </a:avLst>
            </a:prstGeom>
            <a:noFill/>
            <a:ln>
              <a:noFill/>
            </a:ln>
            <a:effectLst>
              <a:outerShdw blurRad="57150" dist="1714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19" name="Google Shape;319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72700" y="1148750"/>
              <a:ext cx="3180824" cy="3608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/>
          <p:nvPr/>
        </p:nvSpPr>
        <p:spPr>
          <a:xfrm>
            <a:off x="8280000" y="3168000"/>
            <a:ext cx="180720" cy="45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7"/>
          <p:cNvSpPr txBox="1"/>
          <p:nvPr/>
        </p:nvSpPr>
        <p:spPr>
          <a:xfrm>
            <a:off x="360000" y="1670040"/>
            <a:ext cx="5472000" cy="63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600" b="1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Thank you for your attention.</a:t>
            </a:r>
            <a:endParaRPr sz="2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7"/>
          <p:cNvSpPr txBox="1"/>
          <p:nvPr/>
        </p:nvSpPr>
        <p:spPr>
          <a:xfrm>
            <a:off x="386280" y="2822040"/>
            <a:ext cx="3861720" cy="63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And for your questions :)</a:t>
            </a:r>
            <a:endParaRPr sz="2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 idx="4294967295"/>
          </p:nvPr>
        </p:nvSpPr>
        <p:spPr>
          <a:xfrm>
            <a:off x="855300" y="6836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</a:rPr>
              <a:t>Context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4294967295"/>
          </p:nvPr>
        </p:nvSpPr>
        <p:spPr>
          <a:xfrm>
            <a:off x="419850" y="1560575"/>
            <a:ext cx="5920500" cy="330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mbria"/>
              <a:buChar char="❏"/>
            </a:pPr>
            <a:r>
              <a:rPr lang="fr-FR" sz="2000" b="1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Existing</a:t>
            </a:r>
            <a:r>
              <a:rPr lang="fr-FR" sz="2000" b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2000" b="1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approaches</a:t>
            </a:r>
            <a:r>
              <a:rPr lang="fr-FR" sz="2000" b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2000" b="1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with</a:t>
            </a:r>
            <a:r>
              <a:rPr lang="fr-FR" sz="2000" b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a Smartphone:</a:t>
            </a:r>
            <a:endParaRPr sz="2000" b="1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4925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mbria"/>
              <a:buChar char="❏"/>
            </a:pPr>
            <a:r>
              <a:rPr lang="fr-FR" sz="20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Adding</a:t>
            </a:r>
            <a:r>
              <a:rPr lang="fr-FR" sz="20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20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specialized</a:t>
            </a:r>
            <a:r>
              <a:rPr lang="fr-FR" sz="20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2000" dirty="0" err="1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sensors</a:t>
            </a:r>
            <a:endParaRPr lang="fr-FR" sz="20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5651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fr-FR" sz="1600" i="1" dirty="0" smtClean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	-- </a:t>
            </a:r>
            <a:r>
              <a:rPr lang="fr-FR" sz="1600" i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Not accessible to a </a:t>
            </a:r>
            <a:r>
              <a:rPr lang="fr-FR" sz="1600" i="1" dirty="0" err="1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wide</a:t>
            </a:r>
            <a:r>
              <a:rPr lang="fr-FR" sz="1600" i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 range of </a:t>
            </a:r>
            <a:r>
              <a:rPr lang="fr-FR" sz="1600" i="1" dirty="0" err="1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users</a:t>
            </a:r>
            <a:endParaRPr sz="2000" i="1" dirty="0">
              <a:solidFill>
                <a:schemeClr val="accent5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mbria"/>
              <a:buChar char="❏"/>
            </a:pPr>
            <a:r>
              <a:rPr lang="fr-FR" sz="20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Using</a:t>
            </a:r>
            <a:r>
              <a:rPr lang="fr-FR" sz="20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20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built</a:t>
            </a:r>
            <a:r>
              <a:rPr lang="fr-FR" sz="20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-in </a:t>
            </a:r>
            <a:r>
              <a:rPr lang="fr-FR" sz="20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sensors</a:t>
            </a:r>
            <a:r>
              <a:rPr lang="fr-FR" sz="20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 sz="20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mbria"/>
              <a:buChar char="❏"/>
            </a:pPr>
            <a:r>
              <a:rPr lang="fr-FR" sz="20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Ordinary</a:t>
            </a:r>
            <a:r>
              <a:rPr lang="fr-FR" sz="20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camera as a PPG </a:t>
            </a:r>
            <a:r>
              <a:rPr lang="fr-FR" sz="20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sensor</a:t>
            </a:r>
            <a:endParaRPr sz="20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2" indent="-3556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mbria"/>
              <a:buChar char="❏"/>
            </a:pPr>
            <a:r>
              <a:rPr lang="fr-FR" sz="20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IMU </a:t>
            </a:r>
            <a:r>
              <a:rPr lang="fr-FR" sz="20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with</a:t>
            </a:r>
            <a:r>
              <a:rPr lang="fr-FR" sz="20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phone on the </a:t>
            </a:r>
            <a:r>
              <a:rPr lang="fr-FR" sz="20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chest</a:t>
            </a:r>
            <a:r>
              <a:rPr lang="fr-FR" sz="20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or the navel</a:t>
            </a:r>
            <a:endParaRPr sz="20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899999" lvl="0" indent="0" algn="l" rtl="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fr-FR" sz="1600" i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-- </a:t>
            </a:r>
            <a:r>
              <a:rPr lang="fr-FR" sz="1600" i="1" dirty="0" err="1" smtClean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Require</a:t>
            </a:r>
            <a:r>
              <a:rPr lang="fr-FR" sz="1600" i="1" dirty="0" smtClean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600" i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active user participation</a:t>
            </a:r>
            <a:endParaRPr sz="1600" i="1" dirty="0">
              <a:solidFill>
                <a:schemeClr val="accent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168351" y="498676"/>
            <a:ext cx="663736" cy="580725"/>
          </a:xfrm>
          <a:custGeom>
            <a:avLst/>
            <a:gdLst/>
            <a:ahLst/>
            <a:cxnLst/>
            <a:rect l="l" t="t" r="r" b="b"/>
            <a:pathLst>
              <a:path w="456961" h="399811" extrusionOk="0">
                <a:moveTo>
                  <a:pt x="423386" y="38100"/>
                </a:moveTo>
                <a:lnTo>
                  <a:pt x="419576" y="34290"/>
                </a:lnTo>
                <a:cubicBezTo>
                  <a:pt x="374809" y="-11430"/>
                  <a:pt x="303371" y="-11430"/>
                  <a:pt x="259556" y="34290"/>
                </a:cubicBezTo>
                <a:lnTo>
                  <a:pt x="228124" y="67628"/>
                </a:lnTo>
                <a:lnTo>
                  <a:pt x="196691" y="35243"/>
                </a:lnTo>
                <a:cubicBezTo>
                  <a:pt x="151924" y="-10478"/>
                  <a:pt x="80486" y="-10478"/>
                  <a:pt x="36671" y="35243"/>
                </a:cubicBezTo>
                <a:lnTo>
                  <a:pt x="32861" y="38100"/>
                </a:lnTo>
                <a:cubicBezTo>
                  <a:pt x="-10954" y="83820"/>
                  <a:pt x="-10954" y="157163"/>
                  <a:pt x="32861" y="201930"/>
                </a:cubicBezTo>
                <a:lnTo>
                  <a:pt x="219551" y="396240"/>
                </a:lnTo>
                <a:cubicBezTo>
                  <a:pt x="224314" y="401003"/>
                  <a:pt x="231934" y="401003"/>
                  <a:pt x="236696" y="396240"/>
                </a:cubicBezTo>
                <a:lnTo>
                  <a:pt x="423386" y="201930"/>
                </a:lnTo>
                <a:cubicBezTo>
                  <a:pt x="468154" y="157163"/>
                  <a:pt x="468154" y="83820"/>
                  <a:pt x="423386" y="38100"/>
                </a:cubicBezTo>
                <a:close/>
                <a:moveTo>
                  <a:pt x="298609" y="214313"/>
                </a:moveTo>
                <a:cubicBezTo>
                  <a:pt x="294799" y="218123"/>
                  <a:pt x="290036" y="220028"/>
                  <a:pt x="285274" y="220028"/>
                </a:cubicBezTo>
                <a:lnTo>
                  <a:pt x="247174" y="220028"/>
                </a:lnTo>
                <a:lnTo>
                  <a:pt x="247174" y="258128"/>
                </a:lnTo>
                <a:cubicBezTo>
                  <a:pt x="247174" y="268605"/>
                  <a:pt x="238601" y="277178"/>
                  <a:pt x="228124" y="277178"/>
                </a:cubicBezTo>
                <a:cubicBezTo>
                  <a:pt x="217646" y="277178"/>
                  <a:pt x="209074" y="268605"/>
                  <a:pt x="209074" y="258128"/>
                </a:cubicBezTo>
                <a:lnTo>
                  <a:pt x="209074" y="220028"/>
                </a:lnTo>
                <a:lnTo>
                  <a:pt x="170974" y="220028"/>
                </a:lnTo>
                <a:cubicBezTo>
                  <a:pt x="160496" y="220028"/>
                  <a:pt x="151924" y="211455"/>
                  <a:pt x="151924" y="200978"/>
                </a:cubicBezTo>
                <a:cubicBezTo>
                  <a:pt x="151924" y="195263"/>
                  <a:pt x="153829" y="190500"/>
                  <a:pt x="157639" y="187643"/>
                </a:cubicBezTo>
                <a:cubicBezTo>
                  <a:pt x="161449" y="183833"/>
                  <a:pt x="166211" y="181928"/>
                  <a:pt x="170974" y="181928"/>
                </a:cubicBezTo>
                <a:lnTo>
                  <a:pt x="209074" y="181928"/>
                </a:lnTo>
                <a:lnTo>
                  <a:pt x="209074" y="143828"/>
                </a:lnTo>
                <a:cubicBezTo>
                  <a:pt x="209074" y="133350"/>
                  <a:pt x="217646" y="124778"/>
                  <a:pt x="228124" y="124778"/>
                </a:cubicBezTo>
                <a:cubicBezTo>
                  <a:pt x="233839" y="124778"/>
                  <a:pt x="238601" y="126683"/>
                  <a:pt x="241459" y="130493"/>
                </a:cubicBezTo>
                <a:cubicBezTo>
                  <a:pt x="245269" y="134303"/>
                  <a:pt x="247174" y="139065"/>
                  <a:pt x="247174" y="143828"/>
                </a:cubicBezTo>
                <a:lnTo>
                  <a:pt x="247174" y="181928"/>
                </a:lnTo>
                <a:lnTo>
                  <a:pt x="285274" y="181928"/>
                </a:lnTo>
                <a:cubicBezTo>
                  <a:pt x="295751" y="181928"/>
                  <a:pt x="304324" y="190500"/>
                  <a:pt x="304324" y="200978"/>
                </a:cubicBezTo>
                <a:cubicBezTo>
                  <a:pt x="304324" y="205740"/>
                  <a:pt x="302419" y="210503"/>
                  <a:pt x="298609" y="21431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6547523" y="841201"/>
            <a:ext cx="2325161" cy="4028079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4294967295"/>
          </p:nvPr>
        </p:nvSpPr>
        <p:spPr>
          <a:xfrm>
            <a:off x="6819550" y="1575400"/>
            <a:ext cx="1800000" cy="276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Sensing</a:t>
            </a:r>
            <a:endParaRPr sz="19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9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+</a:t>
            </a:r>
            <a:endParaRPr sz="19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9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Processing power</a:t>
            </a:r>
            <a:endParaRPr sz="19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9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_____________</a:t>
            </a:r>
            <a:endParaRPr sz="19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fr-FR" sz="19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Always with us</a:t>
            </a:r>
            <a:endParaRPr sz="19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3</a:t>
            </a:fld>
            <a:r>
              <a:rPr lang="fr-FR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title" idx="4294967295"/>
          </p:nvPr>
        </p:nvSpPr>
        <p:spPr>
          <a:xfrm>
            <a:off x="855300" y="6836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chemeClr val="lt1"/>
                </a:solidFill>
              </a:rPr>
              <a:t>HandRate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body" idx="4294967295"/>
          </p:nvPr>
        </p:nvSpPr>
        <p:spPr>
          <a:xfrm>
            <a:off x="419849" y="1560575"/>
            <a:ext cx="5987825" cy="34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mbria"/>
              <a:buChar char="❏"/>
            </a:pPr>
            <a:r>
              <a:rPr lang="fr-FR" sz="20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Heart</a:t>
            </a:r>
            <a:r>
              <a:rPr lang="fr-FR" sz="20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Rate Monitoring </a:t>
            </a:r>
            <a:r>
              <a:rPr lang="fr-FR" sz="20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without</a:t>
            </a:r>
            <a:r>
              <a:rPr lang="fr-FR" sz="20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active user participation</a:t>
            </a:r>
            <a:endParaRPr sz="20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mbria"/>
              <a:buChar char="❏"/>
            </a:pPr>
            <a:r>
              <a:rPr lang="fr-FR" sz="20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HandRate</a:t>
            </a:r>
            <a:r>
              <a:rPr lang="fr-FR" sz="20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20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revisits</a:t>
            </a:r>
            <a:r>
              <a:rPr lang="fr-FR" sz="20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20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Ballistocardiography</a:t>
            </a:r>
            <a:r>
              <a:rPr lang="fr-FR" sz="20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(</a:t>
            </a:r>
            <a:r>
              <a:rPr lang="fr-FR" sz="2000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BCG)</a:t>
            </a:r>
            <a:endParaRPr lang="fr-FR" sz="20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625475" lvl="0" indent="0" algn="l" rtl="0">
              <a:lnSpc>
                <a:spcPct val="100000"/>
              </a:lnSpc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fr-FR" sz="1500" i="1" dirty="0" smtClean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- </a:t>
            </a:r>
            <a:r>
              <a:rPr lang="fr-FR" sz="1500" i="1" dirty="0" err="1" smtClean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Measurement</a:t>
            </a:r>
            <a:r>
              <a:rPr lang="fr-FR" sz="1500" i="1" dirty="0" smtClean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 of the body </a:t>
            </a:r>
            <a:r>
              <a:rPr lang="fr-FR" sz="1500" i="1" dirty="0" err="1" smtClean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movement</a:t>
            </a:r>
            <a:r>
              <a:rPr lang="fr-FR" sz="1500" i="1" dirty="0" smtClean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500" i="1" dirty="0" err="1" smtClean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during</a:t>
            </a:r>
            <a:r>
              <a:rPr lang="fr-FR" sz="1500" i="1" dirty="0" smtClean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500" i="1" dirty="0" err="1" smtClean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cardic</a:t>
            </a:r>
            <a:r>
              <a:rPr lang="fr-FR" sz="1500" i="1" dirty="0" smtClean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 cycle</a:t>
            </a:r>
            <a:br>
              <a:rPr lang="fr-FR" sz="1500" i="1" dirty="0" smtClean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fr-FR" sz="1500" i="1" dirty="0" smtClean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- </a:t>
            </a:r>
            <a:r>
              <a:rPr lang="fr-FR" sz="1500" i="1" dirty="0" err="1" smtClean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Caused</a:t>
            </a:r>
            <a:r>
              <a:rPr lang="fr-FR" sz="1500" i="1" dirty="0" smtClean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 by </a:t>
            </a:r>
            <a:r>
              <a:rPr lang="fr-FR" sz="1500" i="1" dirty="0" err="1" smtClean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recoil</a:t>
            </a:r>
            <a:r>
              <a:rPr lang="fr-FR" sz="1500" i="1" dirty="0" smtClean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 forces (</a:t>
            </a:r>
            <a:r>
              <a:rPr lang="fr-FR" sz="1500" i="1" dirty="0" err="1" smtClean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espcially</a:t>
            </a:r>
            <a:r>
              <a:rPr lang="fr-FR" sz="1500" i="1" dirty="0" smtClean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500" i="1" dirty="0" err="1" smtClean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during</a:t>
            </a:r>
            <a:r>
              <a:rPr lang="fr-FR" sz="1500" i="1" dirty="0" smtClean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 the systole)</a:t>
            </a:r>
            <a:endParaRPr sz="1500" i="1" dirty="0">
              <a:solidFill>
                <a:schemeClr val="accent5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mbria"/>
              <a:buChar char="❏"/>
            </a:pPr>
            <a:r>
              <a:rPr lang="fr-FR" sz="2000" b="1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Two</a:t>
            </a:r>
            <a:r>
              <a:rPr lang="fr-FR" sz="2000" b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important questions :</a:t>
            </a:r>
            <a:endParaRPr sz="2000" b="1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82663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mbria"/>
              <a:buAutoNum type="alphaUcPeriod"/>
            </a:pPr>
            <a:r>
              <a:rPr lang="fr-FR" sz="18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Is </a:t>
            </a:r>
            <a:r>
              <a:rPr lang="fr-FR" sz="18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it</a:t>
            </a:r>
            <a:r>
              <a:rPr lang="fr-FR" sz="18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possible to </a:t>
            </a:r>
            <a:r>
              <a:rPr lang="fr-FR" sz="18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acquire</a:t>
            </a:r>
            <a:r>
              <a:rPr lang="fr-FR" sz="18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BCG in hand </a:t>
            </a:r>
            <a:r>
              <a:rPr lang="fr-FR" sz="18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with</a:t>
            </a:r>
            <a:r>
              <a:rPr lang="fr-FR" sz="18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a </a:t>
            </a:r>
            <a:r>
              <a:rPr lang="fr-FR" sz="18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commodity</a:t>
            </a:r>
            <a:r>
              <a:rPr lang="fr-FR" sz="18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mobile phone ?</a:t>
            </a:r>
            <a:r>
              <a:rPr lang="fr-FR" sz="17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/>
            </a:r>
            <a:br>
              <a:rPr lang="fr-FR" sz="17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fr-FR" sz="1400" i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Far </a:t>
            </a:r>
            <a:r>
              <a:rPr lang="fr-FR" sz="1400" i="1" dirty="0" err="1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away</a:t>
            </a:r>
            <a:r>
              <a:rPr lang="fr-FR" sz="1400" i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400" i="1" dirty="0" err="1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from</a:t>
            </a:r>
            <a:r>
              <a:rPr lang="fr-FR" sz="1400" i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 the </a:t>
            </a:r>
            <a:r>
              <a:rPr lang="fr-FR" sz="1400" i="1" dirty="0" err="1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heart</a:t>
            </a:r>
            <a:r>
              <a:rPr lang="fr-FR" sz="1400" i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 and </a:t>
            </a:r>
            <a:r>
              <a:rPr lang="fr-FR" sz="1400" i="1" dirty="0" err="1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subject</a:t>
            </a:r>
            <a:r>
              <a:rPr lang="fr-FR" sz="1400" i="1" dirty="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 to motion </a:t>
            </a:r>
            <a:r>
              <a:rPr lang="fr-FR" sz="1400" i="1" dirty="0" err="1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artifacts</a:t>
            </a:r>
            <a:endParaRPr sz="1400" i="1" dirty="0">
              <a:solidFill>
                <a:schemeClr val="accent5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82663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"/>
              <a:buAutoNum type="alphaUcPeriod"/>
            </a:pPr>
            <a:r>
              <a:rPr lang="fr-FR" sz="18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If </a:t>
            </a:r>
            <a:r>
              <a:rPr lang="fr-FR" sz="18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yes</a:t>
            </a:r>
            <a:r>
              <a:rPr lang="fr-FR" sz="18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lang="fr-FR" sz="18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which</a:t>
            </a:r>
            <a:r>
              <a:rPr lang="fr-FR" sz="18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system to </a:t>
            </a:r>
            <a:r>
              <a:rPr lang="fr-FR" sz="18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extract</a:t>
            </a:r>
            <a:r>
              <a:rPr lang="fr-FR" sz="18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8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Heart</a:t>
            </a:r>
            <a:r>
              <a:rPr lang="fr-FR" sz="18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Rate </a:t>
            </a:r>
            <a:r>
              <a:rPr lang="fr-FR" sz="18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from</a:t>
            </a:r>
            <a:r>
              <a:rPr lang="fr-FR" sz="18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800" dirty="0" err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it</a:t>
            </a:r>
            <a:r>
              <a:rPr lang="fr-FR" sz="18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?</a:t>
            </a:r>
            <a:endParaRPr sz="18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899999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899999" lvl="0" indent="0" algn="l" rtl="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20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168351" y="498676"/>
            <a:ext cx="663736" cy="580725"/>
          </a:xfrm>
          <a:custGeom>
            <a:avLst/>
            <a:gdLst/>
            <a:ahLst/>
            <a:cxnLst/>
            <a:rect l="l" t="t" r="r" b="b"/>
            <a:pathLst>
              <a:path w="456961" h="399811" extrusionOk="0">
                <a:moveTo>
                  <a:pt x="423386" y="38100"/>
                </a:moveTo>
                <a:lnTo>
                  <a:pt x="419576" y="34290"/>
                </a:lnTo>
                <a:cubicBezTo>
                  <a:pt x="374809" y="-11430"/>
                  <a:pt x="303371" y="-11430"/>
                  <a:pt x="259556" y="34290"/>
                </a:cubicBezTo>
                <a:lnTo>
                  <a:pt x="228124" y="67628"/>
                </a:lnTo>
                <a:lnTo>
                  <a:pt x="196691" y="35243"/>
                </a:lnTo>
                <a:cubicBezTo>
                  <a:pt x="151924" y="-10478"/>
                  <a:pt x="80486" y="-10478"/>
                  <a:pt x="36671" y="35243"/>
                </a:cubicBezTo>
                <a:lnTo>
                  <a:pt x="32861" y="38100"/>
                </a:lnTo>
                <a:cubicBezTo>
                  <a:pt x="-10954" y="83820"/>
                  <a:pt x="-10954" y="157163"/>
                  <a:pt x="32861" y="201930"/>
                </a:cubicBezTo>
                <a:lnTo>
                  <a:pt x="219551" y="396240"/>
                </a:lnTo>
                <a:cubicBezTo>
                  <a:pt x="224314" y="401003"/>
                  <a:pt x="231934" y="401003"/>
                  <a:pt x="236696" y="396240"/>
                </a:cubicBezTo>
                <a:lnTo>
                  <a:pt x="423386" y="201930"/>
                </a:lnTo>
                <a:cubicBezTo>
                  <a:pt x="468154" y="157163"/>
                  <a:pt x="468154" y="83820"/>
                  <a:pt x="423386" y="38100"/>
                </a:cubicBezTo>
                <a:close/>
                <a:moveTo>
                  <a:pt x="298609" y="214313"/>
                </a:moveTo>
                <a:cubicBezTo>
                  <a:pt x="294799" y="218123"/>
                  <a:pt x="290036" y="220028"/>
                  <a:pt x="285274" y="220028"/>
                </a:cubicBezTo>
                <a:lnTo>
                  <a:pt x="247174" y="220028"/>
                </a:lnTo>
                <a:lnTo>
                  <a:pt x="247174" y="258128"/>
                </a:lnTo>
                <a:cubicBezTo>
                  <a:pt x="247174" y="268605"/>
                  <a:pt x="238601" y="277178"/>
                  <a:pt x="228124" y="277178"/>
                </a:cubicBezTo>
                <a:cubicBezTo>
                  <a:pt x="217646" y="277178"/>
                  <a:pt x="209074" y="268605"/>
                  <a:pt x="209074" y="258128"/>
                </a:cubicBezTo>
                <a:lnTo>
                  <a:pt x="209074" y="220028"/>
                </a:lnTo>
                <a:lnTo>
                  <a:pt x="170974" y="220028"/>
                </a:lnTo>
                <a:cubicBezTo>
                  <a:pt x="160496" y="220028"/>
                  <a:pt x="151924" y="211455"/>
                  <a:pt x="151924" y="200978"/>
                </a:cubicBezTo>
                <a:cubicBezTo>
                  <a:pt x="151924" y="195263"/>
                  <a:pt x="153829" y="190500"/>
                  <a:pt x="157639" y="187643"/>
                </a:cubicBezTo>
                <a:cubicBezTo>
                  <a:pt x="161449" y="183833"/>
                  <a:pt x="166211" y="181928"/>
                  <a:pt x="170974" y="181928"/>
                </a:cubicBezTo>
                <a:lnTo>
                  <a:pt x="209074" y="181928"/>
                </a:lnTo>
                <a:lnTo>
                  <a:pt x="209074" y="143828"/>
                </a:lnTo>
                <a:cubicBezTo>
                  <a:pt x="209074" y="133350"/>
                  <a:pt x="217646" y="124778"/>
                  <a:pt x="228124" y="124778"/>
                </a:cubicBezTo>
                <a:cubicBezTo>
                  <a:pt x="233839" y="124778"/>
                  <a:pt x="238601" y="126683"/>
                  <a:pt x="241459" y="130493"/>
                </a:cubicBezTo>
                <a:cubicBezTo>
                  <a:pt x="245269" y="134303"/>
                  <a:pt x="247174" y="139065"/>
                  <a:pt x="247174" y="143828"/>
                </a:cubicBezTo>
                <a:lnTo>
                  <a:pt x="247174" y="181928"/>
                </a:lnTo>
                <a:lnTo>
                  <a:pt x="285274" y="181928"/>
                </a:lnTo>
                <a:cubicBezTo>
                  <a:pt x="295751" y="181928"/>
                  <a:pt x="304324" y="190500"/>
                  <a:pt x="304324" y="200978"/>
                </a:cubicBezTo>
                <a:cubicBezTo>
                  <a:pt x="304324" y="205740"/>
                  <a:pt x="302419" y="210503"/>
                  <a:pt x="298609" y="21431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17"/>
          <p:cNvGrpSpPr/>
          <p:nvPr/>
        </p:nvGrpSpPr>
        <p:grpSpPr>
          <a:xfrm>
            <a:off x="6521250" y="1560575"/>
            <a:ext cx="3180824" cy="3608650"/>
            <a:chOff x="6572700" y="1148750"/>
            <a:chExt cx="3180824" cy="3608650"/>
          </a:xfrm>
        </p:grpSpPr>
        <p:pic>
          <p:nvPicPr>
            <p:cNvPr id="134" name="Google Shape;13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02550" y="1210625"/>
              <a:ext cx="1324500" cy="2796000"/>
            </a:xfrm>
            <a:prstGeom prst="roundRect">
              <a:avLst>
                <a:gd name="adj" fmla="val 8647"/>
              </a:avLst>
            </a:prstGeom>
            <a:noFill/>
            <a:ln>
              <a:noFill/>
            </a:ln>
            <a:effectLst>
              <a:outerShdw blurRad="57150" dist="1714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35" name="Google Shape;135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72700" y="1148750"/>
              <a:ext cx="3180824" cy="3608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4</a:t>
            </a:fld>
            <a:r>
              <a:rPr lang="fr-FR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title" idx="4294967295"/>
          </p:nvPr>
        </p:nvSpPr>
        <p:spPr>
          <a:xfrm>
            <a:off x="855300" y="6836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</a:rPr>
              <a:t>Outline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168351" y="498676"/>
            <a:ext cx="663736" cy="580725"/>
          </a:xfrm>
          <a:custGeom>
            <a:avLst/>
            <a:gdLst/>
            <a:ahLst/>
            <a:cxnLst/>
            <a:rect l="l" t="t" r="r" b="b"/>
            <a:pathLst>
              <a:path w="456961" h="399811" extrusionOk="0">
                <a:moveTo>
                  <a:pt x="423386" y="38100"/>
                </a:moveTo>
                <a:lnTo>
                  <a:pt x="419576" y="34290"/>
                </a:lnTo>
                <a:cubicBezTo>
                  <a:pt x="374809" y="-11430"/>
                  <a:pt x="303371" y="-11430"/>
                  <a:pt x="259556" y="34290"/>
                </a:cubicBezTo>
                <a:lnTo>
                  <a:pt x="228124" y="67628"/>
                </a:lnTo>
                <a:lnTo>
                  <a:pt x="196691" y="35243"/>
                </a:lnTo>
                <a:cubicBezTo>
                  <a:pt x="151924" y="-10478"/>
                  <a:pt x="80486" y="-10478"/>
                  <a:pt x="36671" y="35243"/>
                </a:cubicBezTo>
                <a:lnTo>
                  <a:pt x="32861" y="38100"/>
                </a:lnTo>
                <a:cubicBezTo>
                  <a:pt x="-10954" y="83820"/>
                  <a:pt x="-10954" y="157163"/>
                  <a:pt x="32861" y="201930"/>
                </a:cubicBezTo>
                <a:lnTo>
                  <a:pt x="219551" y="396240"/>
                </a:lnTo>
                <a:cubicBezTo>
                  <a:pt x="224314" y="401003"/>
                  <a:pt x="231934" y="401003"/>
                  <a:pt x="236696" y="396240"/>
                </a:cubicBezTo>
                <a:lnTo>
                  <a:pt x="423386" y="201930"/>
                </a:lnTo>
                <a:cubicBezTo>
                  <a:pt x="468154" y="157163"/>
                  <a:pt x="468154" y="83820"/>
                  <a:pt x="423386" y="38100"/>
                </a:cubicBezTo>
                <a:close/>
                <a:moveTo>
                  <a:pt x="298609" y="214313"/>
                </a:moveTo>
                <a:cubicBezTo>
                  <a:pt x="294799" y="218123"/>
                  <a:pt x="290036" y="220028"/>
                  <a:pt x="285274" y="220028"/>
                </a:cubicBezTo>
                <a:lnTo>
                  <a:pt x="247174" y="220028"/>
                </a:lnTo>
                <a:lnTo>
                  <a:pt x="247174" y="258128"/>
                </a:lnTo>
                <a:cubicBezTo>
                  <a:pt x="247174" y="268605"/>
                  <a:pt x="238601" y="277178"/>
                  <a:pt x="228124" y="277178"/>
                </a:cubicBezTo>
                <a:cubicBezTo>
                  <a:pt x="217646" y="277178"/>
                  <a:pt x="209074" y="268605"/>
                  <a:pt x="209074" y="258128"/>
                </a:cubicBezTo>
                <a:lnTo>
                  <a:pt x="209074" y="220028"/>
                </a:lnTo>
                <a:lnTo>
                  <a:pt x="170974" y="220028"/>
                </a:lnTo>
                <a:cubicBezTo>
                  <a:pt x="160496" y="220028"/>
                  <a:pt x="151924" y="211455"/>
                  <a:pt x="151924" y="200978"/>
                </a:cubicBezTo>
                <a:cubicBezTo>
                  <a:pt x="151924" y="195263"/>
                  <a:pt x="153829" y="190500"/>
                  <a:pt x="157639" y="187643"/>
                </a:cubicBezTo>
                <a:cubicBezTo>
                  <a:pt x="161449" y="183833"/>
                  <a:pt x="166211" y="181928"/>
                  <a:pt x="170974" y="181928"/>
                </a:cubicBezTo>
                <a:lnTo>
                  <a:pt x="209074" y="181928"/>
                </a:lnTo>
                <a:lnTo>
                  <a:pt x="209074" y="143828"/>
                </a:lnTo>
                <a:cubicBezTo>
                  <a:pt x="209074" y="133350"/>
                  <a:pt x="217646" y="124778"/>
                  <a:pt x="228124" y="124778"/>
                </a:cubicBezTo>
                <a:cubicBezTo>
                  <a:pt x="233839" y="124778"/>
                  <a:pt x="238601" y="126683"/>
                  <a:pt x="241459" y="130493"/>
                </a:cubicBezTo>
                <a:cubicBezTo>
                  <a:pt x="245269" y="134303"/>
                  <a:pt x="247174" y="139065"/>
                  <a:pt x="247174" y="143828"/>
                </a:cubicBezTo>
                <a:lnTo>
                  <a:pt x="247174" y="181928"/>
                </a:lnTo>
                <a:lnTo>
                  <a:pt x="285274" y="181928"/>
                </a:lnTo>
                <a:cubicBezTo>
                  <a:pt x="295751" y="181928"/>
                  <a:pt x="304324" y="190500"/>
                  <a:pt x="304324" y="200978"/>
                </a:cubicBezTo>
                <a:cubicBezTo>
                  <a:pt x="304324" y="205740"/>
                  <a:pt x="302419" y="210503"/>
                  <a:pt x="298609" y="21431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8"/>
          <p:cNvSpPr txBox="1">
            <a:spLocks noGrp="1"/>
          </p:cNvSpPr>
          <p:nvPr>
            <p:ph type="body" idx="4294967295"/>
          </p:nvPr>
        </p:nvSpPr>
        <p:spPr>
          <a:xfrm>
            <a:off x="855300" y="1456175"/>
            <a:ext cx="7085700" cy="336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Roboto"/>
              <a:buChar char="●"/>
            </a:pPr>
            <a:r>
              <a:rPr lang="fr-FR" sz="220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Introduction: Context, Existing approaches and Questions</a:t>
            </a:r>
            <a:endParaRPr sz="22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160" algn="l" rtl="0">
              <a:lnSpc>
                <a:spcPct val="115000"/>
              </a:lnSpc>
              <a:spcBef>
                <a:spcPts val="216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Roboto"/>
              <a:buChar char="●"/>
            </a:pPr>
            <a:r>
              <a:rPr lang="fr-FR" sz="2200" b="1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Hand-BCG: Feasability Study</a:t>
            </a:r>
            <a:endParaRPr sz="22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160" algn="l" rtl="0">
              <a:lnSpc>
                <a:spcPct val="115000"/>
              </a:lnSpc>
              <a:spcBef>
                <a:spcPts val="216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fr-FR" sz="22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HandRate: Our System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160" algn="l" rtl="0">
              <a:lnSpc>
                <a:spcPct val="115000"/>
              </a:lnSpc>
              <a:spcBef>
                <a:spcPts val="216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fr-FR" sz="22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Performance Evaluation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160" algn="l" rtl="0">
              <a:lnSpc>
                <a:spcPct val="115000"/>
              </a:lnSpc>
              <a:spcBef>
                <a:spcPts val="216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fr-FR" sz="22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sz="2800">
              <a:solidFill>
                <a:schemeClr val="lt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5</a:t>
            </a:fld>
            <a:r>
              <a:rPr lang="fr-FR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Hand-BCG: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possible?</a:t>
            </a:r>
            <a:endParaRPr dirty="0"/>
          </a:p>
        </p:txBody>
      </p:sp>
      <p:sp>
        <p:nvSpPr>
          <p:cNvPr id="149" name="Google Shape;149;p19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151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❏"/>
            </a:pPr>
            <a:r>
              <a:rPr lang="fr-FR" sz="1800" b="1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The </a:t>
            </a:r>
            <a:r>
              <a:rPr lang="fr-FR" sz="1800" b="1" dirty="0" err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theoretical</a:t>
            </a:r>
            <a:r>
              <a:rPr lang="fr-FR" sz="1800" b="1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800" b="1" dirty="0" err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answer</a:t>
            </a:r>
            <a:endParaRPr sz="18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"/>
              <a:buChar char="−"/>
            </a:pPr>
            <a:r>
              <a:rPr lang="fr-FR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Smartphones’ </a:t>
            </a:r>
            <a:r>
              <a:rPr lang="fr-FR" sz="18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accelerometers</a:t>
            </a:r>
            <a:r>
              <a:rPr lang="fr-FR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are able to </a:t>
            </a:r>
            <a:r>
              <a:rPr lang="fr-FR" sz="18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sense</a:t>
            </a:r>
            <a:r>
              <a:rPr lang="fr-FR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8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very</a:t>
            </a:r>
            <a:r>
              <a:rPr lang="fr-FR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8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weak</a:t>
            </a:r>
            <a:r>
              <a:rPr lang="fr-FR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motions</a:t>
            </a:r>
            <a:endParaRPr sz="18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2" indent="-3429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"/>
              <a:buChar char="■"/>
            </a:pPr>
            <a:r>
              <a:rPr lang="fr-FR" sz="18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Typical</a:t>
            </a:r>
            <a:r>
              <a:rPr lang="fr-FR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8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sensitivity</a:t>
            </a:r>
            <a:r>
              <a:rPr lang="fr-FR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value: 2 x 10</a:t>
            </a:r>
            <a:r>
              <a:rPr lang="fr-FR" sz="1800" baseline="300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-3</a:t>
            </a:r>
            <a:r>
              <a:rPr lang="fr-FR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m.s</a:t>
            </a:r>
            <a:r>
              <a:rPr lang="fr-FR" sz="1800" baseline="300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-2</a:t>
            </a:r>
            <a:endParaRPr sz="1800" baseline="300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0" indent="0" algn="l" rtl="0">
              <a:spcBef>
                <a:spcPts val="1134"/>
              </a:spcBef>
              <a:spcAft>
                <a:spcPts val="0"/>
              </a:spcAft>
              <a:buNone/>
            </a:pPr>
            <a:endParaRPr sz="1800" baseline="30000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429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"/>
              <a:buChar char="−"/>
            </a:pPr>
            <a:r>
              <a:rPr lang="fr-FR" sz="18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Peaks</a:t>
            </a:r>
            <a:r>
              <a:rPr lang="fr-FR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’ </a:t>
            </a:r>
            <a:r>
              <a:rPr lang="fr-FR" sz="18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average</a:t>
            </a:r>
            <a:r>
              <a:rPr lang="fr-FR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in </a:t>
            </a:r>
            <a:r>
              <a:rPr lang="fr-FR" sz="18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our</a:t>
            </a:r>
            <a:r>
              <a:rPr lang="fr-FR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8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dataset</a:t>
            </a:r>
            <a:r>
              <a:rPr lang="fr-FR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: </a:t>
            </a:r>
            <a:r>
              <a:rPr lang="fr-FR" sz="18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9 x 10</a:t>
            </a:r>
            <a:r>
              <a:rPr lang="fr-FR" sz="1800" b="1" baseline="300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-2</a:t>
            </a:r>
            <a:r>
              <a:rPr lang="fr-FR" sz="18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m.s</a:t>
            </a:r>
            <a:r>
              <a:rPr lang="fr-FR" sz="1800" b="1" baseline="300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-2 </a:t>
            </a:r>
            <a:endParaRPr sz="1800" b="1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2" indent="-3429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mbria"/>
              <a:buChar char="■"/>
            </a:pPr>
            <a:r>
              <a:rPr lang="fr-FR" sz="1800" i="1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barely</a:t>
            </a:r>
            <a:r>
              <a:rPr lang="fr-FR" sz="1800" i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an </a:t>
            </a:r>
            <a:r>
              <a:rPr lang="fr-FR" sz="1800" i="1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order</a:t>
            </a:r>
            <a:r>
              <a:rPr lang="fr-FR" sz="1800" i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of magnitude </a:t>
            </a:r>
            <a:r>
              <a:rPr lang="fr-FR" sz="1800" i="1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greater</a:t>
            </a:r>
            <a:r>
              <a:rPr lang="fr-FR" sz="1800" i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800" i="1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than</a:t>
            </a:r>
            <a:r>
              <a:rPr lang="fr-FR" sz="1800" i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the </a:t>
            </a:r>
            <a:r>
              <a:rPr lang="fr-FR" sz="1800" i="1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accelerometers</a:t>
            </a:r>
            <a:r>
              <a:rPr lang="fr-FR" sz="1800" i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’ noise </a:t>
            </a:r>
            <a:r>
              <a:rPr lang="fr-FR" sz="1800" i="1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level</a:t>
            </a:r>
            <a:r>
              <a:rPr lang="fr-FR" sz="1800" i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(~2 x 10</a:t>
            </a:r>
            <a:r>
              <a:rPr lang="fr-FR" sz="1800" i="1" baseline="300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-2</a:t>
            </a:r>
            <a:r>
              <a:rPr lang="fr-FR" sz="1800" i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m.s</a:t>
            </a:r>
            <a:r>
              <a:rPr lang="fr-FR" sz="1800" i="1" baseline="300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-2</a:t>
            </a:r>
            <a:r>
              <a:rPr lang="fr-FR" sz="1800" i="1" dirty="0" smtClea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1800" i="1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6</a:t>
            </a:fld>
            <a:r>
              <a:rPr lang="fr-FR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855300" y="6074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Hand-BCG: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possible?</a:t>
            </a:r>
            <a:endParaRPr dirty="0"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"/>
              <a:buChar char="❏"/>
            </a:pPr>
            <a:r>
              <a:rPr lang="fr-FR" sz="1700" b="1" dirty="0" err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Experimental</a:t>
            </a:r>
            <a:r>
              <a:rPr lang="fr-FR" sz="1700" b="1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700" b="1" dirty="0" err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study</a:t>
            </a:r>
            <a:endParaRPr sz="17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lvl="1" indent="-349399" algn="l" rtl="0">
              <a:spcBef>
                <a:spcPts val="1279"/>
              </a:spcBef>
              <a:spcAft>
                <a:spcPts val="0"/>
              </a:spcAft>
              <a:buClr>
                <a:srgbClr val="000000"/>
              </a:buClr>
              <a:buSzPts val="1375"/>
              <a:buFont typeface="Noto Sans Symbols"/>
              <a:buChar char="−"/>
            </a:pPr>
            <a:r>
              <a:rPr lang="fr-FR" sz="17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Collection of multiple </a:t>
            </a:r>
            <a:r>
              <a:rPr lang="fr-FR" sz="17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signals</a:t>
            </a:r>
            <a:r>
              <a:rPr lang="fr-FR" sz="17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: 30s per session</a:t>
            </a:r>
            <a:endParaRPr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lvl="1" indent="-349399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75"/>
              <a:buFont typeface="Noto Sans Symbols"/>
              <a:buChar char="−"/>
            </a:pPr>
            <a:r>
              <a:rPr lang="fr-FR" sz="17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Hand vs Navel (</a:t>
            </a:r>
            <a:r>
              <a:rPr lang="fr-FR" sz="17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reference</a:t>
            </a:r>
            <a:r>
              <a:rPr lang="fr-FR" sz="17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134"/>
              </a:spcBef>
              <a:spcAft>
                <a:spcPts val="0"/>
              </a:spcAft>
              <a:buNone/>
            </a:pPr>
            <a:endParaRPr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lvl="1" indent="-349399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75"/>
              <a:buFont typeface="Noto Sans Symbols"/>
              <a:buChar char="−"/>
            </a:pPr>
            <a:r>
              <a:rPr lang="fr-FR" sz="1700" b="1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Frequency</a:t>
            </a:r>
            <a:r>
              <a:rPr lang="fr-FR" sz="17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700" b="1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domain</a:t>
            </a:r>
            <a:r>
              <a:rPr lang="fr-FR" sz="1700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700" b="1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analysis</a:t>
            </a:r>
            <a:endParaRPr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290512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975"/>
              <a:buFont typeface="Noto Sans Symbols"/>
              <a:buChar char="■"/>
            </a:pPr>
            <a:r>
              <a:rPr lang="fr-FR" sz="17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Computation of signal </a:t>
            </a:r>
            <a:r>
              <a:rPr lang="fr-FR" sz="17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quality</a:t>
            </a:r>
            <a:r>
              <a:rPr lang="fr-FR" sz="17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: </a:t>
            </a:r>
            <a:r>
              <a:rPr lang="fr-FR" sz="17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Q</a:t>
            </a:r>
            <a:r>
              <a:rPr lang="fr-FR" sz="2081" baseline="-25000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kurt</a:t>
            </a:r>
            <a:r>
              <a:rPr lang="fr-FR" sz="2081" baseline="-250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17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[1]</a:t>
            </a:r>
            <a:endParaRPr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lvl="1" indent="-262087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975"/>
              <a:buFont typeface="Noto Sans Symbols"/>
              <a:buNone/>
            </a:pPr>
            <a:endParaRPr sz="1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sz="2800" dirty="0"/>
          </a:p>
        </p:txBody>
      </p:sp>
      <p:sp>
        <p:nvSpPr>
          <p:cNvPr id="157" name="Google Shape;157;p20"/>
          <p:cNvSpPr txBox="1"/>
          <p:nvPr/>
        </p:nvSpPr>
        <p:spPr>
          <a:xfrm>
            <a:off x="1007700" y="4464050"/>
            <a:ext cx="4716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0" i="1" strike="noStrik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[1] R. Mohamed and M. Youssef, “</a:t>
            </a:r>
            <a:r>
              <a:rPr lang="fr-FR" sz="900" b="0" i="1" strike="noStrike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Heartsense</a:t>
            </a:r>
            <a:r>
              <a:rPr lang="fr-FR" sz="900" b="0" i="1" strike="noStrik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: </a:t>
            </a:r>
            <a:r>
              <a:rPr lang="fr-FR" sz="900" b="0" i="1" strike="noStrike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Ubiquitous</a:t>
            </a:r>
            <a:r>
              <a:rPr lang="fr-FR" sz="900" b="0" i="1" strike="noStrik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900" b="0" i="1" strike="noStrike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Accurate</a:t>
            </a:r>
            <a:r>
              <a:rPr lang="fr-FR" sz="900" b="0" i="1" strike="noStrik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900" b="0" i="1" strike="noStrike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Multi-Modal</a:t>
            </a:r>
            <a:r>
              <a:rPr lang="fr-FR" sz="900" b="0" i="1" strike="noStrik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Fusion-</a:t>
            </a:r>
            <a:r>
              <a:rPr lang="fr-FR" sz="900" b="0" i="1" strike="noStrike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based</a:t>
            </a:r>
            <a:r>
              <a:rPr lang="fr-FR" sz="900" b="0" i="1" strike="noStrik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fr-FR" sz="900" b="0" i="1" strike="noStrike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Heart</a:t>
            </a:r>
            <a:r>
              <a:rPr lang="fr-FR" sz="900" b="0" i="1" strike="noStrik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Rate Estimation </a:t>
            </a:r>
            <a:r>
              <a:rPr lang="fr-FR" sz="900" b="0" i="1" strike="noStrike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Using</a:t>
            </a:r>
            <a:r>
              <a:rPr lang="fr-FR" sz="900" b="0" i="1" strike="noStrik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Smartphones” ACM IMWUT, 2017</a:t>
            </a:r>
            <a:endParaRPr sz="9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0225" y="1303275"/>
            <a:ext cx="1871998" cy="140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6074181" y="2999350"/>
            <a:ext cx="2943193" cy="20990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7</a:t>
            </a:fld>
            <a:r>
              <a:rPr lang="fr-FR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smtClean="0"/>
              <a:t>Hand-BCG: </a:t>
            </a:r>
            <a:r>
              <a:rPr lang="fr-FR" sz="2400" dirty="0" err="1" smtClean="0"/>
              <a:t>Opportunities</a:t>
            </a:r>
            <a:r>
              <a:rPr lang="fr-FR" sz="2400" dirty="0" smtClean="0"/>
              <a:t> and challenges</a:t>
            </a:r>
            <a:endParaRPr sz="2400" dirty="0"/>
          </a:p>
        </p:txBody>
      </p:sp>
      <p:sp>
        <p:nvSpPr>
          <p:cNvPr id="166" name="Google Shape;166;p21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5416913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87790" lvl="0" indent="-28575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Tx/>
              <a:buSzPts val="1700"/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tx1"/>
                </a:solidFill>
                <a:latin typeface="Cambria"/>
                <a:ea typeface="Cambria"/>
                <a:sym typeface="Cambria"/>
              </a:rPr>
              <a:t>BCG signal can be sensed from hand using a smartphone’ accelerometer</a:t>
            </a:r>
          </a:p>
          <a:p>
            <a:pPr marL="387790" lvl="0" indent="-28575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Tx/>
              <a:buSzPts val="1700"/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tx1"/>
                </a:solidFill>
                <a:latin typeface="Cambria"/>
                <a:ea typeface="Cambria"/>
                <a:sym typeface="Cambria"/>
              </a:rPr>
              <a:t>But this signal can be of poor quality, making Heart Rate computation challenging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8</a:t>
            </a:fld>
            <a:r>
              <a:rPr lang="fr-FR" smtClean="0"/>
              <a:t>/23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436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title" idx="4294967295"/>
          </p:nvPr>
        </p:nvSpPr>
        <p:spPr>
          <a:xfrm>
            <a:off x="855300" y="6836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</a:rPr>
              <a:t>Outline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168351" y="498676"/>
            <a:ext cx="663736" cy="580725"/>
          </a:xfrm>
          <a:custGeom>
            <a:avLst/>
            <a:gdLst/>
            <a:ahLst/>
            <a:cxnLst/>
            <a:rect l="l" t="t" r="r" b="b"/>
            <a:pathLst>
              <a:path w="456961" h="399811" extrusionOk="0">
                <a:moveTo>
                  <a:pt x="423386" y="38100"/>
                </a:moveTo>
                <a:lnTo>
                  <a:pt x="419576" y="34290"/>
                </a:lnTo>
                <a:cubicBezTo>
                  <a:pt x="374809" y="-11430"/>
                  <a:pt x="303371" y="-11430"/>
                  <a:pt x="259556" y="34290"/>
                </a:cubicBezTo>
                <a:lnTo>
                  <a:pt x="228124" y="67628"/>
                </a:lnTo>
                <a:lnTo>
                  <a:pt x="196691" y="35243"/>
                </a:lnTo>
                <a:cubicBezTo>
                  <a:pt x="151924" y="-10478"/>
                  <a:pt x="80486" y="-10478"/>
                  <a:pt x="36671" y="35243"/>
                </a:cubicBezTo>
                <a:lnTo>
                  <a:pt x="32861" y="38100"/>
                </a:lnTo>
                <a:cubicBezTo>
                  <a:pt x="-10954" y="83820"/>
                  <a:pt x="-10954" y="157163"/>
                  <a:pt x="32861" y="201930"/>
                </a:cubicBezTo>
                <a:lnTo>
                  <a:pt x="219551" y="396240"/>
                </a:lnTo>
                <a:cubicBezTo>
                  <a:pt x="224314" y="401003"/>
                  <a:pt x="231934" y="401003"/>
                  <a:pt x="236696" y="396240"/>
                </a:cubicBezTo>
                <a:lnTo>
                  <a:pt x="423386" y="201930"/>
                </a:lnTo>
                <a:cubicBezTo>
                  <a:pt x="468154" y="157163"/>
                  <a:pt x="468154" y="83820"/>
                  <a:pt x="423386" y="38100"/>
                </a:cubicBezTo>
                <a:close/>
                <a:moveTo>
                  <a:pt x="298609" y="214313"/>
                </a:moveTo>
                <a:cubicBezTo>
                  <a:pt x="294799" y="218123"/>
                  <a:pt x="290036" y="220028"/>
                  <a:pt x="285274" y="220028"/>
                </a:cubicBezTo>
                <a:lnTo>
                  <a:pt x="247174" y="220028"/>
                </a:lnTo>
                <a:lnTo>
                  <a:pt x="247174" y="258128"/>
                </a:lnTo>
                <a:cubicBezTo>
                  <a:pt x="247174" y="268605"/>
                  <a:pt x="238601" y="277178"/>
                  <a:pt x="228124" y="277178"/>
                </a:cubicBezTo>
                <a:cubicBezTo>
                  <a:pt x="217646" y="277178"/>
                  <a:pt x="209074" y="268605"/>
                  <a:pt x="209074" y="258128"/>
                </a:cubicBezTo>
                <a:lnTo>
                  <a:pt x="209074" y="220028"/>
                </a:lnTo>
                <a:lnTo>
                  <a:pt x="170974" y="220028"/>
                </a:lnTo>
                <a:cubicBezTo>
                  <a:pt x="160496" y="220028"/>
                  <a:pt x="151924" y="211455"/>
                  <a:pt x="151924" y="200978"/>
                </a:cubicBezTo>
                <a:cubicBezTo>
                  <a:pt x="151924" y="195263"/>
                  <a:pt x="153829" y="190500"/>
                  <a:pt x="157639" y="187643"/>
                </a:cubicBezTo>
                <a:cubicBezTo>
                  <a:pt x="161449" y="183833"/>
                  <a:pt x="166211" y="181928"/>
                  <a:pt x="170974" y="181928"/>
                </a:cubicBezTo>
                <a:lnTo>
                  <a:pt x="209074" y="181928"/>
                </a:lnTo>
                <a:lnTo>
                  <a:pt x="209074" y="143828"/>
                </a:lnTo>
                <a:cubicBezTo>
                  <a:pt x="209074" y="133350"/>
                  <a:pt x="217646" y="124778"/>
                  <a:pt x="228124" y="124778"/>
                </a:cubicBezTo>
                <a:cubicBezTo>
                  <a:pt x="233839" y="124778"/>
                  <a:pt x="238601" y="126683"/>
                  <a:pt x="241459" y="130493"/>
                </a:cubicBezTo>
                <a:cubicBezTo>
                  <a:pt x="245269" y="134303"/>
                  <a:pt x="247174" y="139065"/>
                  <a:pt x="247174" y="143828"/>
                </a:cubicBezTo>
                <a:lnTo>
                  <a:pt x="247174" y="181928"/>
                </a:lnTo>
                <a:lnTo>
                  <a:pt x="285274" y="181928"/>
                </a:lnTo>
                <a:cubicBezTo>
                  <a:pt x="295751" y="181928"/>
                  <a:pt x="304324" y="190500"/>
                  <a:pt x="304324" y="200978"/>
                </a:cubicBezTo>
                <a:cubicBezTo>
                  <a:pt x="304324" y="205740"/>
                  <a:pt x="302419" y="210503"/>
                  <a:pt x="298609" y="21431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2"/>
          <p:cNvSpPr txBox="1">
            <a:spLocks noGrp="1"/>
          </p:cNvSpPr>
          <p:nvPr>
            <p:ph type="body" idx="4294967295"/>
          </p:nvPr>
        </p:nvSpPr>
        <p:spPr>
          <a:xfrm>
            <a:off x="855300" y="1456175"/>
            <a:ext cx="7085700" cy="336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Roboto"/>
              <a:buChar char="●"/>
            </a:pPr>
            <a:r>
              <a:rPr lang="fr-FR" sz="220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Introduction: Context, Existing approaches and Questions</a:t>
            </a:r>
            <a:endParaRPr sz="22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160" algn="l" rtl="0">
              <a:lnSpc>
                <a:spcPct val="115000"/>
              </a:lnSpc>
              <a:spcBef>
                <a:spcPts val="216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Roboto"/>
              <a:buChar char="●"/>
            </a:pPr>
            <a:r>
              <a:rPr lang="fr-FR" sz="220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Hand-BCG: Feasability Study</a:t>
            </a:r>
            <a:endParaRPr sz="22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160" algn="l" rtl="0">
              <a:lnSpc>
                <a:spcPct val="115000"/>
              </a:lnSpc>
              <a:spcBef>
                <a:spcPts val="216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Roboto"/>
              <a:buChar char="●"/>
            </a:pPr>
            <a:r>
              <a:rPr lang="fr-FR" sz="2200" b="1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HandRate: Our System</a:t>
            </a:r>
            <a:endParaRPr sz="2200" b="1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160" algn="l" rtl="0">
              <a:lnSpc>
                <a:spcPct val="115000"/>
              </a:lnSpc>
              <a:spcBef>
                <a:spcPts val="216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fr-FR" sz="22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Performance Evaluation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160" algn="l" rtl="0">
              <a:lnSpc>
                <a:spcPct val="115000"/>
              </a:lnSpc>
              <a:spcBef>
                <a:spcPts val="216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fr-FR" sz="22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sz="2800">
              <a:solidFill>
                <a:schemeClr val="lt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9</a:t>
            </a:fld>
            <a:r>
              <a:rPr lang="fr-FR" smtClean="0"/>
              <a:t>/23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icholas template">
  <a:themeElements>
    <a:clrScheme name="Custom 347">
      <a:dk1>
        <a:srgbClr val="1E2124"/>
      </a:dk1>
      <a:lt1>
        <a:srgbClr val="FFFFFF"/>
      </a:lt1>
      <a:dk2>
        <a:srgbClr val="7C8894"/>
      </a:dk2>
      <a:lt2>
        <a:srgbClr val="E6ECEE"/>
      </a:lt2>
      <a:accent1>
        <a:srgbClr val="004591"/>
      </a:accent1>
      <a:accent2>
        <a:srgbClr val="2AC3F3"/>
      </a:accent2>
      <a:accent3>
        <a:srgbClr val="6BD8B6"/>
      </a:accent3>
      <a:accent4>
        <a:srgbClr val="A9E04B"/>
      </a:accent4>
      <a:accent5>
        <a:srgbClr val="F3C744"/>
      </a:accent5>
      <a:accent6>
        <a:srgbClr val="F37768"/>
      </a:accent6>
      <a:hlink>
        <a:srgbClr val="2AC3F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3940</TotalTime>
  <Words>813</Words>
  <Application>Microsoft Office PowerPoint</Application>
  <PresentationFormat>Affichage à l'écran (16:9)</PresentationFormat>
  <Paragraphs>186</Paragraphs>
  <Slides>24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3" baseType="lpstr">
      <vt:lpstr>Roboto</vt:lpstr>
      <vt:lpstr>Arial</vt:lpstr>
      <vt:lpstr>Montserrat</vt:lpstr>
      <vt:lpstr>Noto Sans Symbols</vt:lpstr>
      <vt:lpstr>Cambria</vt:lpstr>
      <vt:lpstr>Wingdings</vt:lpstr>
      <vt:lpstr>Calibri</vt:lpstr>
      <vt:lpstr>Montserrat Light</vt:lpstr>
      <vt:lpstr>Nicholas template</vt:lpstr>
      <vt:lpstr>Présentation PowerPoint</vt:lpstr>
      <vt:lpstr>Context</vt:lpstr>
      <vt:lpstr>Context</vt:lpstr>
      <vt:lpstr>HandRate</vt:lpstr>
      <vt:lpstr>Outline</vt:lpstr>
      <vt:lpstr>Hand-BCG: is it possible?</vt:lpstr>
      <vt:lpstr>Hand-BCG: is it possible?</vt:lpstr>
      <vt:lpstr>Hand-BCG: Opportunities and challenges</vt:lpstr>
      <vt:lpstr>Outline</vt:lpstr>
      <vt:lpstr>HandRate</vt:lpstr>
      <vt:lpstr>Preprocessing</vt:lpstr>
      <vt:lpstr>Signal Recomposition</vt:lpstr>
      <vt:lpstr>Signal Recomposition</vt:lpstr>
      <vt:lpstr>Signal Analysis</vt:lpstr>
      <vt:lpstr>Heartbeat Identification</vt:lpstr>
      <vt:lpstr>Heartbeat Identification</vt:lpstr>
      <vt:lpstr>Heartbeat Identification</vt:lpstr>
      <vt:lpstr>Outline</vt:lpstr>
      <vt:lpstr>Evaluation: Setup</vt:lpstr>
      <vt:lpstr>Evaluation: Results</vt:lpstr>
      <vt:lpstr>Evaluation: Results</vt:lpstr>
      <vt:lpstr>Outline</vt:lpstr>
      <vt:lpstr>Conclusion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kevin jiokeng</dc:creator>
  <cp:lastModifiedBy>Kevin Jiokeng</cp:lastModifiedBy>
  <cp:revision>32</cp:revision>
  <dcterms:modified xsi:type="dcterms:W3CDTF">2021-04-20T07:51:34Z</dcterms:modified>
</cp:coreProperties>
</file>